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6" r:id="rId3"/>
    <p:sldId id="320" r:id="rId4"/>
    <p:sldId id="321" r:id="rId5"/>
    <p:sldId id="309" r:id="rId6"/>
    <p:sldId id="308" r:id="rId7"/>
    <p:sldId id="300" r:id="rId8"/>
    <p:sldId id="32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163B7D-093A-47DD-94E7-016B0ADBDA4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1554737-B2A3-4322-B3AF-09D44EC96E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9848" y="2923667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sym typeface="+mn-ea"/>
              </a:rPr>
              <a:t>covid-19: sudut pandang penelitian dan manajemen data</a:t>
            </a:r>
          </a:p>
        </p:txBody>
      </p:sp>
      <p:pic>
        <p:nvPicPr>
          <p:cNvPr id="23" name="Picture 23" descr="C:\Users\Asus\OneDrive\IASFOUND\Logo IAF jpe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5920" y="183515"/>
            <a:ext cx="2447925" cy="2430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4"/>
          <p:cNvSpPr>
            <a:spLocks noGrp="1"/>
          </p:cNvSpPr>
          <p:nvPr/>
        </p:nvSpPr>
        <p:spPr>
          <a:xfrm>
            <a:off x="1065403" y="439432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/>
              <a:t>pROF. DR. IRWAN ABDULLAH</a:t>
            </a:r>
          </a:p>
          <a:p>
            <a:pPr algn="ctr"/>
            <a:r>
              <a:rPr lang="en-US" sz="2800"/>
              <a:t>DEPT ANTROPOLOGI FIB-UGM/IA SCHOLAR FOUNDATION</a:t>
            </a:r>
          </a:p>
        </p:txBody>
      </p:sp>
      <p:sp>
        <p:nvSpPr>
          <p:cNvPr id="9" name="Title 4"/>
          <p:cNvSpPr>
            <a:spLocks noGrp="1"/>
          </p:cNvSpPr>
          <p:nvPr/>
        </p:nvSpPr>
        <p:spPr>
          <a:xfrm>
            <a:off x="1192403" y="523633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/>
          </a:p>
          <a:p>
            <a:pPr algn="ctr"/>
            <a:r>
              <a:rPr lang="en-US" sz="2400" i="1">
                <a:solidFill>
                  <a:schemeClr val="accent2"/>
                </a:solidFill>
              </a:rPr>
              <a:t>DATA SANGAT TERGANTUNG PADA BAGAIMANA PENELITIAN DIDEFINISIKAN!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075" y="19685"/>
            <a:ext cx="1931035" cy="259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550" y="20320"/>
            <a:ext cx="3260725" cy="25933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720436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landasan penelitian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6735" y="1385570"/>
            <a:ext cx="9197975" cy="501523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MERUPAKAN “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JENDELA PENELITIAN”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UNTUK MELIHAT APA YANG SESUNGGUHNYA SEDANG TERJADI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“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ALAT UKUR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BAGI KETAHANAN SOSIAL BUDAYA, EKONOMI DAN POLITIK SEBUAH NEGARA BANGSA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SEBAGAI “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PRAKONDISI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PERUBAHAN MENDASAR DALAM KEHIDUPAN MASYARAKAT</a:t>
            </a:r>
            <a:endPara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/>
          <p:cNvSpPr/>
          <p:nvPr/>
        </p:nvSpPr>
        <p:spPr>
          <a:xfrm rot="5400000">
            <a:off x="-1158240" y="3268345"/>
            <a:ext cx="4762500" cy="118745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LANDASAN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67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rgbClr val="C00000"/>
                </a:solidFill>
                <a:sym typeface="+mn-ea"/>
              </a:rPr>
              <a:t>COVID-19: SUDUT PANDANG PENELITIAN</a:t>
            </a:r>
            <a:endParaRPr lang="en-US" sz="44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1"/>
          <p:cNvSpPr txBox="1"/>
          <p:nvPr/>
        </p:nvSpPr>
        <p:spPr>
          <a:xfrm>
            <a:off x="780415" y="1310640"/>
            <a:ext cx="4613910" cy="1322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COVID-19 MERUPAKAN “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JENDELA PENELITIAN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”: UNTUK MELIHAT APA YANG SESUNGGUHNYA SEDANG TERJADI</a:t>
            </a:r>
            <a:endParaRPr lang="en-US" altLang="sv-SE" sz="2000" dirty="0"/>
          </a:p>
        </p:txBody>
      </p:sp>
      <p:sp>
        <p:nvSpPr>
          <p:cNvPr id="5" name="TextBox 11"/>
          <p:cNvSpPr txBox="1"/>
          <p:nvPr/>
        </p:nvSpPr>
        <p:spPr>
          <a:xfrm>
            <a:off x="6647180" y="1233170"/>
            <a:ext cx="4613910" cy="1568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sv-SE" sz="2400" dirty="0"/>
              <a:t>Harmoni, disharmoni, ikatan sosial, solidaritas, kepedulian, konflik, konformitas, kekerasan, resistensi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790575" y="3063240"/>
            <a:ext cx="4613910" cy="1322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COVID-19 “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ALAT UKUR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BAGI KETAHANAN SOSIAL BUDAYA DAN POLITIK SEBUAH NEGARA BANGSA</a:t>
            </a:r>
            <a:endParaRPr lang="en-US" altLang="sv-SE" sz="2000" b="1" dirty="0"/>
          </a:p>
        </p:txBody>
      </p:sp>
      <p:sp>
        <p:nvSpPr>
          <p:cNvPr id="7" name="TextBox 11"/>
          <p:cNvSpPr txBox="1"/>
          <p:nvPr/>
        </p:nvSpPr>
        <p:spPr>
          <a:xfrm>
            <a:off x="6617970" y="4279265"/>
            <a:ext cx="4613910" cy="23069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sv-SE" sz="2400" dirty="0"/>
              <a:t>Prakondisi atas sikap peduli, kebersihan, ikatan yang menguat, kembalinya institusi keluarga, bagi aturan baru (SOP, protocol), instrumentasi, teknologisasi, mediatisasi</a:t>
            </a:r>
          </a:p>
        </p:txBody>
      </p:sp>
      <p:sp>
        <p:nvSpPr>
          <p:cNvPr id="8" name="Arrow: Right 5"/>
          <p:cNvSpPr/>
          <p:nvPr/>
        </p:nvSpPr>
        <p:spPr>
          <a:xfrm>
            <a:off x="5467985" y="1685290"/>
            <a:ext cx="1118870" cy="54165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+mn-ea"/>
              </a:rPr>
              <a:t>TEMA</a:t>
            </a:r>
            <a:endParaRPr lang="en-US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9" name="Arrow: Right 5"/>
          <p:cNvSpPr/>
          <p:nvPr/>
        </p:nvSpPr>
        <p:spPr>
          <a:xfrm>
            <a:off x="5492750" y="3316605"/>
            <a:ext cx="1118870" cy="54165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+mn-ea"/>
              </a:rPr>
              <a:t>TEMA</a:t>
            </a:r>
            <a:endParaRPr lang="en-US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790575" y="4852670"/>
            <a:ext cx="4613910" cy="10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COVID-19 SEBAGAI “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PRAKONDISI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PERUBAHAN MENDASAR DALAM KEHIDUPAN MASYARAKAT</a:t>
            </a:r>
            <a:endParaRPr lang="en-US" altLang="sv-SE" sz="2000" dirty="0"/>
          </a:p>
        </p:txBody>
      </p:sp>
      <p:sp>
        <p:nvSpPr>
          <p:cNvPr id="11" name="Arrow: Right 5"/>
          <p:cNvSpPr/>
          <p:nvPr/>
        </p:nvSpPr>
        <p:spPr>
          <a:xfrm>
            <a:off x="5502910" y="5079365"/>
            <a:ext cx="1118870" cy="54165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+mn-ea"/>
              </a:rPr>
              <a:t>TEMA</a:t>
            </a:r>
            <a:endParaRPr lang="en-US" b="1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8130" y="3041015"/>
            <a:ext cx="4613910" cy="10147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sv-SE" sz="2000" dirty="0"/>
              <a:t>Ketahanan, daya kenyal, dan daya juang pada tataran keluarga, komunitas, kelembagaan, dan negara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" t="9585" b="9806"/>
          <a:stretch>
            <a:fillRect/>
          </a:stretch>
        </p:blipFill>
        <p:spPr>
          <a:xfrm>
            <a:off x="-5080" y="24765"/>
            <a:ext cx="12200255" cy="6819265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/>
        </p:nvSpPr>
        <p:spPr>
          <a:xfrm>
            <a:off x="1192403" y="18300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/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Perkembangan Kasus Terkonfirmasi Positif Covid-19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9MARET, POSITIF=33.076,; MENINGGAL 1.923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706755"/>
            <a:ext cx="10058400" cy="561086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86815" y="1052830"/>
            <a:ext cx="4565015" cy="2161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err="1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MENEMUKAN RUANG PENELITIAN: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RUANG KOSONG ATAU BELUM BANYAK DIISI:</a:t>
            </a:r>
            <a:endParaRPr lang="en-US" sz="2400" b="1" dirty="0" err="1">
              <a:solidFill>
                <a:srgbClr val="C00000"/>
              </a:solidFill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  <a:sym typeface="+mn-ea"/>
              </a:rPr>
              <a:t>TUNJUKKAN “KNOWLEDGE GAP”</a:t>
            </a:r>
            <a:endParaRPr lang="en-US" sz="2400" b="1" dirty="0" err="1">
              <a:solidFill>
                <a:srgbClr val="C00000"/>
              </a:solidFill>
            </a:endParaRPr>
          </a:p>
          <a:p>
            <a:pPr algn="ctr"/>
            <a:endParaRPr lang="en-US" sz="2000" dirty="0" err="1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09030" y="1064895"/>
            <a:ext cx="11430" cy="50031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52525" y="3571875"/>
            <a:ext cx="9979660" cy="495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54165" y="1079500"/>
            <a:ext cx="4473575" cy="2149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err="1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MENGHUBUNGKAN TEMA DENGAN PERDEBATAN YANG SUDAH ADA: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BUAT ORANG LAIN PAHAM</a:t>
            </a:r>
            <a:endParaRPr lang="en-US" sz="2400" dirty="0" err="1"/>
          </a:p>
          <a:p>
            <a:pPr algn="ctr"/>
            <a:endParaRPr lang="en-US" sz="2400" dirty="0" err="1"/>
          </a:p>
        </p:txBody>
      </p:sp>
      <p:sp>
        <p:nvSpPr>
          <p:cNvPr id="22" name="Rectangle 21"/>
          <p:cNvSpPr/>
          <p:nvPr/>
        </p:nvSpPr>
        <p:spPr>
          <a:xfrm>
            <a:off x="1186815" y="3896360"/>
            <a:ext cx="4565015" cy="217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err="1">
              <a:solidFill>
                <a:srgbClr val="C00000"/>
              </a:solidFill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MENGGUNAKAN DATA SENSITIF &amp; KRITIS SEBAGAI ALAT UKUR (BUKTI)</a:t>
            </a:r>
          </a:p>
          <a:p>
            <a:pPr algn="ctr"/>
            <a:endParaRPr lang="en-US" sz="3200" b="1" dirty="0" err="1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54800" y="3896360"/>
            <a:ext cx="4473575" cy="217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</a:rPr>
              <a:t>MEMILIH SUDUT PANDANG YANG SEMPIT YANG TIDAK DILIHAT ORANG LAIN:</a:t>
            </a:r>
            <a:endParaRPr lang="en-US" sz="2000" dirty="0" err="1"/>
          </a:p>
          <a:p>
            <a:pPr algn="ctr"/>
            <a:endParaRPr lang="en-US" sz="2000" b="1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310"/>
            <a:ext cx="9144000" cy="720436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empat KONSIDERAN DALAM PENELITIAN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11938"/>
            <a:ext cx="10058400" cy="1609344"/>
          </a:xfrm>
        </p:spPr>
        <p:txBody>
          <a:bodyPr/>
          <a:lstStyle/>
          <a:p>
            <a:pPr algn="ctr"/>
            <a:r>
              <a:rPr lang="en-US" sz="4400">
                <a:solidFill>
                  <a:srgbClr val="C00000"/>
                </a:solidFill>
              </a:rPr>
              <a:t>manajemen DATA: data SEBAGAI BUKTI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21283"/>
            <a:ext cx="10058400" cy="4050792"/>
          </a:xfrm>
        </p:spPr>
        <p:txBody>
          <a:bodyPr>
            <a:noAutofit/>
          </a:bodyPr>
          <a:lstStyle/>
          <a:p>
            <a:r>
              <a:rPr lang="en-US" sz="3600"/>
              <a:t>Struktur/ kategorisasi data (menampilkan 3 bukti)</a:t>
            </a:r>
          </a:p>
          <a:p>
            <a:pPr lvl="1"/>
            <a:r>
              <a:rPr lang="en-US" sz="3240">
                <a:solidFill>
                  <a:srgbClr val="C00000"/>
                </a:solidFill>
              </a:rPr>
              <a:t>BUKTI</a:t>
            </a:r>
            <a:r>
              <a:rPr lang="en-US" sz="3240"/>
              <a:t> statistik; </a:t>
            </a:r>
            <a:r>
              <a:rPr lang="en-US" sz="3240">
                <a:solidFill>
                  <a:srgbClr val="C00000"/>
                </a:solidFill>
              </a:rPr>
              <a:t>BUKTI </a:t>
            </a:r>
            <a:r>
              <a:rPr lang="en-US" sz="3240"/>
              <a:t>etnografis tindakan publik yang tidak kondusif; </a:t>
            </a:r>
            <a:r>
              <a:rPr lang="en-US" sz="3240">
                <a:solidFill>
                  <a:srgbClr val="C00000"/>
                </a:solidFill>
              </a:rPr>
              <a:t>BUKTI </a:t>
            </a:r>
            <a:r>
              <a:rPr lang="en-US" sz="3240"/>
              <a:t>wawancara prosedur yang berbelit-belit (tidak aksesibel)</a:t>
            </a:r>
          </a:p>
          <a:p>
            <a:r>
              <a:rPr lang="en-US" sz="3600"/>
              <a:t>Memelihara bentuk asli data: angka, tabel, grafik, gambar, peta, sketsa, foto, kutipan/ cuplikan pernyataan, ringkasan isi</a:t>
            </a:r>
          </a:p>
          <a:p>
            <a:r>
              <a:rPr lang="en-US" sz="3600"/>
              <a:t>Bedakan data dengan komentar, pikiran/ perasaan peneliti, penilaian (judgemental)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720436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C00000"/>
                </a:solidFill>
                <a:sym typeface="+mn-ea"/>
              </a:rPr>
              <a:t>Data terkait covid-19: text only</a:t>
            </a:r>
            <a:endParaRPr lang="en-US" sz="360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2197" y="1385454"/>
            <a:ext cx="10170941" cy="501534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Right 3"/>
          <p:cNvSpPr/>
          <p:nvPr/>
        </p:nvSpPr>
        <p:spPr>
          <a:xfrm rot="5400000">
            <a:off x="1873250" y="4651375"/>
            <a:ext cx="720725" cy="5111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6028055" y="2764155"/>
            <a:ext cx="2244090" cy="1938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perdebatan sosial media tentang apa dan bagaimana COVID-19 pers-pektif publik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8506460" y="2773045"/>
            <a:ext cx="2633345" cy="1938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berita-berita tentang COVID-19 dalam media online dan media elektronik, media cetak, radio dan radio masyarakt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3594735" y="2762250"/>
            <a:ext cx="2236470" cy="1938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pernyataan pemerintah tentang COVID-19 dan penanggulangan oleh para pihak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962660" y="2751455"/>
            <a:ext cx="2399665" cy="19380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poster-poster berbagai komentar tentang lockdown</a:t>
            </a:r>
          </a:p>
        </p:txBody>
      </p:sp>
      <p:sp>
        <p:nvSpPr>
          <p:cNvPr id="15" name="Arrow: Right 3"/>
          <p:cNvSpPr/>
          <p:nvPr/>
        </p:nvSpPr>
        <p:spPr>
          <a:xfrm>
            <a:off x="3608705" y="1454785"/>
            <a:ext cx="2222500" cy="10293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sym typeface="+mn-ea"/>
              </a:rPr>
              <a:t>PILIHAN PENELITIAN 2</a:t>
            </a:r>
          </a:p>
        </p:txBody>
      </p:sp>
      <p:sp>
        <p:nvSpPr>
          <p:cNvPr id="16" name="Arrow: Right 3"/>
          <p:cNvSpPr/>
          <p:nvPr/>
        </p:nvSpPr>
        <p:spPr>
          <a:xfrm>
            <a:off x="6077585" y="1463675"/>
            <a:ext cx="2223135" cy="10191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sym typeface="+mn-ea"/>
              </a:rPr>
              <a:t>PILIHAN PENELITIAN 3</a:t>
            </a:r>
          </a:p>
        </p:txBody>
      </p:sp>
      <p:sp>
        <p:nvSpPr>
          <p:cNvPr id="17" name="Arrow: Right 3"/>
          <p:cNvSpPr/>
          <p:nvPr/>
        </p:nvSpPr>
        <p:spPr>
          <a:xfrm>
            <a:off x="8547735" y="1472565"/>
            <a:ext cx="2222500" cy="10102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sym typeface="+mn-ea"/>
              </a:rPr>
              <a:t>PILIHAN PENELITIAN 4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971550" y="5280025"/>
            <a:ext cx="2399665" cy="1198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analisis resistensi publik</a:t>
            </a:r>
          </a:p>
        </p:txBody>
      </p:sp>
      <p:sp>
        <p:nvSpPr>
          <p:cNvPr id="19" name="TextBox 7"/>
          <p:cNvSpPr txBox="1"/>
          <p:nvPr/>
        </p:nvSpPr>
        <p:spPr>
          <a:xfrm>
            <a:off x="3594735" y="5269230"/>
            <a:ext cx="2305050" cy="1198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analisis ekonomi politik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6028690" y="5258435"/>
            <a:ext cx="2399665" cy="1198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analisis wacana  atau wacana kritis (CDA)</a:t>
            </a:r>
          </a:p>
        </p:txBody>
      </p:sp>
      <p:sp>
        <p:nvSpPr>
          <p:cNvPr id="21" name="TextBox 7"/>
          <p:cNvSpPr txBox="1"/>
          <p:nvPr/>
        </p:nvSpPr>
        <p:spPr>
          <a:xfrm>
            <a:off x="8596630" y="5247640"/>
            <a:ext cx="2399665" cy="1198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analaisis komunikasi atau resepsi</a:t>
            </a:r>
          </a:p>
        </p:txBody>
      </p:sp>
      <p:sp>
        <p:nvSpPr>
          <p:cNvPr id="22" name="Arrow: Right 3"/>
          <p:cNvSpPr/>
          <p:nvPr/>
        </p:nvSpPr>
        <p:spPr>
          <a:xfrm>
            <a:off x="1097915" y="1463675"/>
            <a:ext cx="2222500" cy="102933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PILIHAN PENELITIAN 1</a:t>
            </a:r>
          </a:p>
        </p:txBody>
      </p:sp>
      <p:sp>
        <p:nvSpPr>
          <p:cNvPr id="23" name="Arrow: Right 3"/>
          <p:cNvSpPr/>
          <p:nvPr/>
        </p:nvSpPr>
        <p:spPr>
          <a:xfrm rot="5400000">
            <a:off x="4450080" y="4728845"/>
            <a:ext cx="545465" cy="5111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Arrow: Right 3"/>
          <p:cNvSpPr/>
          <p:nvPr/>
        </p:nvSpPr>
        <p:spPr>
          <a:xfrm rot="5400000">
            <a:off x="9397365" y="4682490"/>
            <a:ext cx="495300" cy="5111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Arrow: Right 3"/>
          <p:cNvSpPr/>
          <p:nvPr/>
        </p:nvSpPr>
        <p:spPr>
          <a:xfrm rot="5400000">
            <a:off x="6921500" y="4695825"/>
            <a:ext cx="523875" cy="5111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>
                <a:solidFill>
                  <a:schemeClr val="accent2"/>
                </a:solidFill>
                <a:sym typeface="+mn-ea"/>
              </a:rPr>
              <a:t>IKHLAS BERAMAL </a:t>
            </a:r>
            <a:br>
              <a:rPr lang="en-US" sz="4800">
                <a:solidFill>
                  <a:schemeClr val="accent2"/>
                </a:solidFill>
                <a:sym typeface="+mn-ea"/>
              </a:rPr>
            </a:br>
            <a:r>
              <a:rPr lang="en-US" sz="4800">
                <a:solidFill>
                  <a:schemeClr val="accent2"/>
                </a:solidFill>
                <a:sym typeface="+mn-ea"/>
              </a:rPr>
              <a:t>MENJALANI PROTOKAL COVID-19 </a:t>
            </a:r>
            <a:br>
              <a:rPr lang="en-US" sz="4800">
                <a:solidFill>
                  <a:schemeClr val="accent2"/>
                </a:solidFill>
                <a:sym typeface="+mn-ea"/>
              </a:rPr>
            </a:br>
            <a:br>
              <a:rPr lang="en-US" sz="4800">
                <a:solidFill>
                  <a:schemeClr val="accent2"/>
                </a:solidFill>
                <a:sym typeface="+mn-ea"/>
              </a:rPr>
            </a:br>
            <a:r>
              <a:rPr lang="en-US" sz="4800">
                <a:solidFill>
                  <a:srgbClr val="0070C0"/>
                </a:solidFill>
                <a:sym typeface="+mn-ea"/>
              </a:rPr>
              <a:t>STAY HEALTHY</a:t>
            </a:r>
            <a:br>
              <a:rPr lang="en-US" sz="4800">
                <a:solidFill>
                  <a:srgbClr val="0070C0"/>
                </a:solidFill>
                <a:sym typeface="+mn-ea"/>
              </a:rPr>
            </a:br>
            <a:br>
              <a:rPr lang="en-US" sz="4800">
                <a:solidFill>
                  <a:srgbClr val="0070C0"/>
                </a:solidFill>
                <a:sym typeface="+mn-ea"/>
              </a:rPr>
            </a:br>
            <a:r>
              <a:rPr lang="en-US" sz="4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sym typeface="+mn-ea"/>
              </a:rPr>
              <a:t>STAY PRODUCTIVE!</a:t>
            </a:r>
          </a:p>
          <a:p>
            <a:pPr algn="ctr"/>
            <a:endParaRPr lang="en-US" sz="4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2587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Wood Type</vt:lpstr>
      <vt:lpstr>covid-19: sudut pandang penelitian dan manajemen data</vt:lpstr>
      <vt:lpstr>landasan penelitian</vt:lpstr>
      <vt:lpstr>COVID-19: SUDUT PANDANG PENELITIAN</vt:lpstr>
      <vt:lpstr>PowerPoint Presentation</vt:lpstr>
      <vt:lpstr>empat KONSIDERAN DALAM PENELITIAN</vt:lpstr>
      <vt:lpstr>manajemen DATA: data SEBAGAI BUKTI</vt:lpstr>
      <vt:lpstr>Data terkait covid-19: text only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 Review </dc:title>
  <dc:creator>asyifanadia99</dc:creator>
  <cp:lastModifiedBy>Unknown User</cp:lastModifiedBy>
  <cp:revision>28</cp:revision>
  <dcterms:created xsi:type="dcterms:W3CDTF">2020-06-02T07:00:00Z</dcterms:created>
  <dcterms:modified xsi:type="dcterms:W3CDTF">2020-06-10T02:06:36Z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