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4"/>
  </p:notesMasterIdLst>
  <p:handoutMasterIdLst>
    <p:handoutMasterId r:id="rId15"/>
  </p:handoutMasterIdLst>
  <p:sldIdLst>
    <p:sldId id="279" r:id="rId2"/>
    <p:sldId id="257" r:id="rId3"/>
    <p:sldId id="258" r:id="rId4"/>
    <p:sldId id="265" r:id="rId5"/>
    <p:sldId id="280" r:id="rId6"/>
    <p:sldId id="264" r:id="rId7"/>
    <p:sldId id="277" r:id="rId8"/>
    <p:sldId id="283" r:id="rId9"/>
    <p:sldId id="281" r:id="rId10"/>
    <p:sldId id="262" r:id="rId11"/>
    <p:sldId id="266" r:id="rId12"/>
    <p:sldId id="2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snapToGrid="0">
      <p:cViewPr varScale="1">
        <p:scale>
          <a:sx n="53" d="100"/>
          <a:sy n="53" d="100"/>
        </p:scale>
        <p:origin x="540" y="44"/>
      </p:cViewPr>
      <p:guideLst/>
    </p:cSldViewPr>
  </p:slideViewPr>
  <p:notesTextViewPr>
    <p:cViewPr>
      <p:scale>
        <a:sx n="1" d="1"/>
        <a:sy n="1" d="1"/>
      </p:scale>
      <p:origin x="0" y="0"/>
    </p:cViewPr>
  </p:notesTextViewPr>
  <p:notesViewPr>
    <p:cSldViewPr snapToGrid="0">
      <p:cViewPr varScale="1">
        <p:scale>
          <a:sx n="51" d="100"/>
          <a:sy n="51" d="100"/>
        </p:scale>
        <p:origin x="269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5DB406-25C0-4A20-9EED-B5E7EE39DD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0D0BDA4B-04FA-4A24-8D99-FE4A45271C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063F18-23BD-4830-B85D-FAD1C9540DE0}" type="datetimeFigureOut">
              <a:rPr lang="en-ID" smtClean="0"/>
              <a:t>25/04/2023</a:t>
            </a:fld>
            <a:endParaRPr lang="en-ID"/>
          </a:p>
        </p:txBody>
      </p:sp>
      <p:sp>
        <p:nvSpPr>
          <p:cNvPr id="4" name="Footer Placeholder 3">
            <a:extLst>
              <a:ext uri="{FF2B5EF4-FFF2-40B4-BE49-F238E27FC236}">
                <a16:creationId xmlns:a16="http://schemas.microsoft.com/office/drawing/2014/main" id="{CC603290-79F3-4C21-ADA7-40ABFB077E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1B0B0655-CDF8-4BE4-8565-A2F47BD6D5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5A33B2-A88E-4DAC-A19F-252B1959E7F7}" type="slidenum">
              <a:rPr lang="en-ID" smtClean="0"/>
              <a:t>‹#›</a:t>
            </a:fld>
            <a:endParaRPr lang="en-ID"/>
          </a:p>
        </p:txBody>
      </p:sp>
    </p:spTree>
    <p:extLst>
      <p:ext uri="{BB962C8B-B14F-4D97-AF65-F5344CB8AC3E}">
        <p14:creationId xmlns:p14="http://schemas.microsoft.com/office/powerpoint/2010/main" val="496297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4103A-D438-496B-90A7-F1E6E928DA21}" type="datetimeFigureOut">
              <a:rPr lang="en-US" smtClean="0"/>
              <a:t>4/25/2023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AA903-4CA0-4FF9-9AFA-52FD478329E7}" type="slidenum">
              <a:rPr lang="en-US" smtClean="0"/>
              <a:t>‹#›</a:t>
            </a:fld>
            <a:endParaRPr lang="en-US"/>
          </a:p>
        </p:txBody>
      </p:sp>
    </p:spTree>
    <p:extLst>
      <p:ext uri="{BB962C8B-B14F-4D97-AF65-F5344CB8AC3E}">
        <p14:creationId xmlns:p14="http://schemas.microsoft.com/office/powerpoint/2010/main" val="417305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AA903-4CA0-4FF9-9AFA-52FD478329E7}" type="slidenum">
              <a:rPr lang="en-US" smtClean="0"/>
              <a:t>3</a:t>
            </a:fld>
            <a:endParaRPr lang="en-US"/>
          </a:p>
        </p:txBody>
      </p:sp>
    </p:spTree>
    <p:extLst>
      <p:ext uri="{BB962C8B-B14F-4D97-AF65-F5344CB8AC3E}">
        <p14:creationId xmlns:p14="http://schemas.microsoft.com/office/powerpoint/2010/main" val="1533843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B96D-9934-4C26-BF6C-65E360A0B6D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3986ABCA-AF8A-42FC-8501-4648F78B25F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927D35CB-BDFA-44EF-B311-E3C42D3CD11B}"/>
              </a:ext>
            </a:extLst>
          </p:cNvPr>
          <p:cNvSpPr>
            <a:spLocks noGrp="1"/>
          </p:cNvSpPr>
          <p:nvPr>
            <p:ph type="dt" sz="half" idx="10"/>
          </p:nvPr>
        </p:nvSpPr>
        <p:spPr>
          <a:xfrm>
            <a:off x="628650" y="6356350"/>
            <a:ext cx="2057400" cy="365125"/>
          </a:xfrm>
          <a:prstGeom prst="rect">
            <a:avLst/>
          </a:prstGeom>
        </p:spPr>
        <p:txBody>
          <a:bodyPr/>
          <a:lstStyle/>
          <a:p>
            <a:fld id="{DE68F945-3348-4FA9-9A98-86A1B34EEA5B}" type="datetimeFigureOut">
              <a:rPr lang="en-ID" smtClean="0"/>
              <a:t>25/04/2023</a:t>
            </a:fld>
            <a:endParaRPr lang="en-ID"/>
          </a:p>
        </p:txBody>
      </p:sp>
      <p:sp>
        <p:nvSpPr>
          <p:cNvPr id="5" name="Footer Placeholder 4">
            <a:extLst>
              <a:ext uri="{FF2B5EF4-FFF2-40B4-BE49-F238E27FC236}">
                <a16:creationId xmlns:a16="http://schemas.microsoft.com/office/drawing/2014/main" id="{EAD8A8C3-4182-473E-B4A2-420436E261F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9B4E9757-1A63-4DCD-A44F-72434D879DE3}"/>
              </a:ext>
            </a:extLst>
          </p:cNvPr>
          <p:cNvSpPr>
            <a:spLocks noGrp="1"/>
          </p:cNvSpPr>
          <p:nvPr>
            <p:ph type="sldNum" sz="quarter" idx="12"/>
          </p:nvPr>
        </p:nvSpPr>
        <p:spPr>
          <a:xfrm>
            <a:off x="-1141822" y="6356349"/>
            <a:ext cx="2057400" cy="365125"/>
          </a:xfrm>
        </p:spPr>
        <p:txBody>
          <a:bodyPr/>
          <a:lstStyle/>
          <a:p>
            <a:fld id="{6A4AD41A-999B-44AB-8BC3-7C0072BA19CC}" type="slidenum">
              <a:rPr lang="en-ID" smtClean="0"/>
              <a:t>‹#›</a:t>
            </a:fld>
            <a:endParaRPr lang="en-ID"/>
          </a:p>
        </p:txBody>
      </p:sp>
    </p:spTree>
    <p:extLst>
      <p:ext uri="{BB962C8B-B14F-4D97-AF65-F5344CB8AC3E}">
        <p14:creationId xmlns:p14="http://schemas.microsoft.com/office/powerpoint/2010/main" val="3011916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F252-CFC0-48BF-BA75-BD187E356257}"/>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A221C5AB-0280-46F9-839C-E76557C16E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B8AD246-4580-4B10-8EDC-C234A6A81BE1}"/>
              </a:ext>
            </a:extLst>
          </p:cNvPr>
          <p:cNvSpPr>
            <a:spLocks noGrp="1"/>
          </p:cNvSpPr>
          <p:nvPr>
            <p:ph type="dt" sz="half" idx="10"/>
          </p:nvPr>
        </p:nvSpPr>
        <p:spPr>
          <a:xfrm>
            <a:off x="628650" y="6356350"/>
            <a:ext cx="2057400" cy="365125"/>
          </a:xfrm>
          <a:prstGeom prst="rect">
            <a:avLst/>
          </a:prstGeom>
        </p:spPr>
        <p:txBody>
          <a:bodyPr/>
          <a:lstStyle/>
          <a:p>
            <a:fld id="{DE68F945-3348-4FA9-9A98-86A1B34EEA5B}" type="datetimeFigureOut">
              <a:rPr lang="en-ID" smtClean="0"/>
              <a:t>25/04/2023</a:t>
            </a:fld>
            <a:endParaRPr lang="en-ID"/>
          </a:p>
        </p:txBody>
      </p:sp>
      <p:sp>
        <p:nvSpPr>
          <p:cNvPr id="5" name="Footer Placeholder 4">
            <a:extLst>
              <a:ext uri="{FF2B5EF4-FFF2-40B4-BE49-F238E27FC236}">
                <a16:creationId xmlns:a16="http://schemas.microsoft.com/office/drawing/2014/main" id="{22E1C061-519A-41A5-BDCE-05CCA4AD3AA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FD76F7D-640B-4164-9295-4C7375F4E181}"/>
              </a:ext>
            </a:extLst>
          </p:cNvPr>
          <p:cNvSpPr>
            <a:spLocks noGrp="1"/>
          </p:cNvSpPr>
          <p:nvPr>
            <p:ph type="sldNum" sz="quarter" idx="12"/>
          </p:nvPr>
        </p:nvSpPr>
        <p:spPr/>
        <p:txBody>
          <a:bodyPr/>
          <a:lstStyle/>
          <a:p>
            <a:fld id="{6A4AD41A-999B-44AB-8BC3-7C0072BA19CC}" type="slidenum">
              <a:rPr lang="en-ID" smtClean="0"/>
              <a:t>‹#›</a:t>
            </a:fld>
            <a:endParaRPr lang="en-ID"/>
          </a:p>
        </p:txBody>
      </p:sp>
    </p:spTree>
    <p:extLst>
      <p:ext uri="{BB962C8B-B14F-4D97-AF65-F5344CB8AC3E}">
        <p14:creationId xmlns:p14="http://schemas.microsoft.com/office/powerpoint/2010/main" val="975760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22077E-A2D2-44FA-8AF6-1746FD95651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8C131D9C-973F-4A43-B04F-F4C9896F231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25F2A69-CC3B-4709-97DA-C6C600BBFEE3}"/>
              </a:ext>
            </a:extLst>
          </p:cNvPr>
          <p:cNvSpPr>
            <a:spLocks noGrp="1"/>
          </p:cNvSpPr>
          <p:nvPr>
            <p:ph type="dt" sz="half" idx="10"/>
          </p:nvPr>
        </p:nvSpPr>
        <p:spPr>
          <a:xfrm>
            <a:off x="628650" y="6356350"/>
            <a:ext cx="2057400" cy="365125"/>
          </a:xfrm>
          <a:prstGeom prst="rect">
            <a:avLst/>
          </a:prstGeom>
        </p:spPr>
        <p:txBody>
          <a:bodyPr/>
          <a:lstStyle/>
          <a:p>
            <a:fld id="{DE68F945-3348-4FA9-9A98-86A1B34EEA5B}" type="datetimeFigureOut">
              <a:rPr lang="en-ID" smtClean="0"/>
              <a:t>25/04/2023</a:t>
            </a:fld>
            <a:endParaRPr lang="en-ID"/>
          </a:p>
        </p:txBody>
      </p:sp>
      <p:sp>
        <p:nvSpPr>
          <p:cNvPr id="5" name="Footer Placeholder 4">
            <a:extLst>
              <a:ext uri="{FF2B5EF4-FFF2-40B4-BE49-F238E27FC236}">
                <a16:creationId xmlns:a16="http://schemas.microsoft.com/office/drawing/2014/main" id="{67F3DBCA-66DD-4E0E-A2CC-96B63ED6D02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A001AAF-1B8C-494C-A851-65FBAEA06202}"/>
              </a:ext>
            </a:extLst>
          </p:cNvPr>
          <p:cNvSpPr>
            <a:spLocks noGrp="1"/>
          </p:cNvSpPr>
          <p:nvPr>
            <p:ph type="sldNum" sz="quarter" idx="12"/>
          </p:nvPr>
        </p:nvSpPr>
        <p:spPr/>
        <p:txBody>
          <a:bodyPr/>
          <a:lstStyle/>
          <a:p>
            <a:fld id="{6A4AD41A-999B-44AB-8BC3-7C0072BA19CC}" type="slidenum">
              <a:rPr lang="en-ID" smtClean="0"/>
              <a:t>‹#›</a:t>
            </a:fld>
            <a:endParaRPr lang="en-ID"/>
          </a:p>
        </p:txBody>
      </p:sp>
    </p:spTree>
    <p:extLst>
      <p:ext uri="{BB962C8B-B14F-4D97-AF65-F5344CB8AC3E}">
        <p14:creationId xmlns:p14="http://schemas.microsoft.com/office/powerpoint/2010/main" val="133539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AAF71-97AE-40D4-BC7E-D786639DF7FF}"/>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B8014046-4DD3-47E9-973A-3474D6C6A6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08F68A3-5205-49E7-9352-7E1C3B23D62F}"/>
              </a:ext>
            </a:extLst>
          </p:cNvPr>
          <p:cNvSpPr>
            <a:spLocks noGrp="1"/>
          </p:cNvSpPr>
          <p:nvPr>
            <p:ph type="dt" sz="half" idx="10"/>
          </p:nvPr>
        </p:nvSpPr>
        <p:spPr>
          <a:xfrm>
            <a:off x="628650" y="6356350"/>
            <a:ext cx="2057400" cy="365125"/>
          </a:xfrm>
          <a:prstGeom prst="rect">
            <a:avLst/>
          </a:prstGeom>
        </p:spPr>
        <p:txBody>
          <a:bodyPr/>
          <a:lstStyle/>
          <a:p>
            <a:fld id="{DE68F945-3348-4FA9-9A98-86A1B34EEA5B}" type="datetimeFigureOut">
              <a:rPr lang="en-ID" smtClean="0"/>
              <a:t>25/04/2023</a:t>
            </a:fld>
            <a:endParaRPr lang="en-ID"/>
          </a:p>
        </p:txBody>
      </p:sp>
      <p:sp>
        <p:nvSpPr>
          <p:cNvPr id="5" name="Footer Placeholder 4">
            <a:extLst>
              <a:ext uri="{FF2B5EF4-FFF2-40B4-BE49-F238E27FC236}">
                <a16:creationId xmlns:a16="http://schemas.microsoft.com/office/drawing/2014/main" id="{E5117AA1-C09F-42A4-9BD4-88526BADF21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9E9AFFEF-AB56-4F17-BCE4-3E6915582984}"/>
              </a:ext>
            </a:extLst>
          </p:cNvPr>
          <p:cNvSpPr>
            <a:spLocks noGrp="1"/>
          </p:cNvSpPr>
          <p:nvPr>
            <p:ph type="sldNum" sz="quarter" idx="12"/>
          </p:nvPr>
        </p:nvSpPr>
        <p:spPr/>
        <p:txBody>
          <a:bodyPr/>
          <a:lstStyle/>
          <a:p>
            <a:fld id="{6A4AD41A-999B-44AB-8BC3-7C0072BA19CC}" type="slidenum">
              <a:rPr lang="en-ID" smtClean="0"/>
              <a:t>‹#›</a:t>
            </a:fld>
            <a:endParaRPr lang="en-ID"/>
          </a:p>
        </p:txBody>
      </p:sp>
    </p:spTree>
    <p:extLst>
      <p:ext uri="{BB962C8B-B14F-4D97-AF65-F5344CB8AC3E}">
        <p14:creationId xmlns:p14="http://schemas.microsoft.com/office/powerpoint/2010/main" val="369614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4584E-8F6D-4117-9FEC-3B729D5DF7F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6BC7AEEF-EB7C-4761-824D-49E55854C7AB}"/>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417302-1BEE-4342-81F6-ECED92B30A9E}"/>
              </a:ext>
            </a:extLst>
          </p:cNvPr>
          <p:cNvSpPr>
            <a:spLocks noGrp="1"/>
          </p:cNvSpPr>
          <p:nvPr>
            <p:ph type="dt" sz="half" idx="10"/>
          </p:nvPr>
        </p:nvSpPr>
        <p:spPr>
          <a:xfrm>
            <a:off x="628650" y="6356350"/>
            <a:ext cx="2057400" cy="365125"/>
          </a:xfrm>
          <a:prstGeom prst="rect">
            <a:avLst/>
          </a:prstGeom>
        </p:spPr>
        <p:txBody>
          <a:bodyPr/>
          <a:lstStyle/>
          <a:p>
            <a:fld id="{DE68F945-3348-4FA9-9A98-86A1B34EEA5B}" type="datetimeFigureOut">
              <a:rPr lang="en-ID" smtClean="0"/>
              <a:t>25/04/2023</a:t>
            </a:fld>
            <a:endParaRPr lang="en-ID"/>
          </a:p>
        </p:txBody>
      </p:sp>
      <p:sp>
        <p:nvSpPr>
          <p:cNvPr id="5" name="Footer Placeholder 4">
            <a:extLst>
              <a:ext uri="{FF2B5EF4-FFF2-40B4-BE49-F238E27FC236}">
                <a16:creationId xmlns:a16="http://schemas.microsoft.com/office/drawing/2014/main" id="{BBABA740-A5CB-4D1F-B3DA-CF5CC42EFA5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A9C358C-AE52-4378-AD75-3E7C15A4B01E}"/>
              </a:ext>
            </a:extLst>
          </p:cNvPr>
          <p:cNvSpPr>
            <a:spLocks noGrp="1"/>
          </p:cNvSpPr>
          <p:nvPr>
            <p:ph type="sldNum" sz="quarter" idx="12"/>
          </p:nvPr>
        </p:nvSpPr>
        <p:spPr/>
        <p:txBody>
          <a:bodyPr/>
          <a:lstStyle/>
          <a:p>
            <a:fld id="{6A4AD41A-999B-44AB-8BC3-7C0072BA19CC}" type="slidenum">
              <a:rPr lang="en-ID" smtClean="0"/>
              <a:t>‹#›</a:t>
            </a:fld>
            <a:endParaRPr lang="en-ID"/>
          </a:p>
        </p:txBody>
      </p:sp>
    </p:spTree>
    <p:extLst>
      <p:ext uri="{BB962C8B-B14F-4D97-AF65-F5344CB8AC3E}">
        <p14:creationId xmlns:p14="http://schemas.microsoft.com/office/powerpoint/2010/main" val="402285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71C6F-6D96-4FA2-9711-DE188E098327}"/>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1F8ED3F1-5D22-41A7-A63A-083E43DF239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233F7F7E-9FE1-48F9-BEE2-76CD770B68E6}"/>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FE4E3E78-C057-491F-A785-882D238C3F84}"/>
              </a:ext>
            </a:extLst>
          </p:cNvPr>
          <p:cNvSpPr>
            <a:spLocks noGrp="1"/>
          </p:cNvSpPr>
          <p:nvPr>
            <p:ph type="dt" sz="half" idx="10"/>
          </p:nvPr>
        </p:nvSpPr>
        <p:spPr>
          <a:xfrm>
            <a:off x="628650" y="6356350"/>
            <a:ext cx="2057400" cy="365125"/>
          </a:xfrm>
          <a:prstGeom prst="rect">
            <a:avLst/>
          </a:prstGeom>
        </p:spPr>
        <p:txBody>
          <a:bodyPr/>
          <a:lstStyle/>
          <a:p>
            <a:fld id="{DE68F945-3348-4FA9-9A98-86A1B34EEA5B}" type="datetimeFigureOut">
              <a:rPr lang="en-ID" smtClean="0"/>
              <a:t>25/04/2023</a:t>
            </a:fld>
            <a:endParaRPr lang="en-ID"/>
          </a:p>
        </p:txBody>
      </p:sp>
      <p:sp>
        <p:nvSpPr>
          <p:cNvPr id="6" name="Footer Placeholder 5">
            <a:extLst>
              <a:ext uri="{FF2B5EF4-FFF2-40B4-BE49-F238E27FC236}">
                <a16:creationId xmlns:a16="http://schemas.microsoft.com/office/drawing/2014/main" id="{19A9B3DF-FCED-48D1-92B7-F19E16101531}"/>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62861EF8-C737-4B05-A7C2-C5EFF2EB4B2A}"/>
              </a:ext>
            </a:extLst>
          </p:cNvPr>
          <p:cNvSpPr>
            <a:spLocks noGrp="1"/>
          </p:cNvSpPr>
          <p:nvPr>
            <p:ph type="sldNum" sz="quarter" idx="12"/>
          </p:nvPr>
        </p:nvSpPr>
        <p:spPr/>
        <p:txBody>
          <a:bodyPr/>
          <a:lstStyle/>
          <a:p>
            <a:fld id="{6A4AD41A-999B-44AB-8BC3-7C0072BA19CC}" type="slidenum">
              <a:rPr lang="en-ID" smtClean="0"/>
              <a:t>‹#›</a:t>
            </a:fld>
            <a:endParaRPr lang="en-ID"/>
          </a:p>
        </p:txBody>
      </p:sp>
    </p:spTree>
    <p:extLst>
      <p:ext uri="{BB962C8B-B14F-4D97-AF65-F5344CB8AC3E}">
        <p14:creationId xmlns:p14="http://schemas.microsoft.com/office/powerpoint/2010/main" val="3347958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74F52-F431-4DE9-8E12-3533F7B0015C}"/>
              </a:ext>
            </a:extLst>
          </p:cNvPr>
          <p:cNvSpPr>
            <a:spLocks noGrp="1"/>
          </p:cNvSpPr>
          <p:nvPr>
            <p:ph type="title"/>
          </p:nvPr>
        </p:nvSpPr>
        <p:spPr>
          <a:xfrm>
            <a:off x="630238" y="365125"/>
            <a:ext cx="78867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AF1C4CFC-01EF-4732-B1DD-6118086A214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59D4DE-5491-42F6-B037-01003FAC00F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D6756BE8-FE6C-4C03-959F-4787C791E87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3E4F37-7E75-4967-B873-6D348A5E428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373C2248-79F1-4075-A9B1-691E1C93E0C9}"/>
              </a:ext>
            </a:extLst>
          </p:cNvPr>
          <p:cNvSpPr>
            <a:spLocks noGrp="1"/>
          </p:cNvSpPr>
          <p:nvPr>
            <p:ph type="dt" sz="half" idx="10"/>
          </p:nvPr>
        </p:nvSpPr>
        <p:spPr>
          <a:xfrm>
            <a:off x="628650" y="6356350"/>
            <a:ext cx="2057400" cy="365125"/>
          </a:xfrm>
          <a:prstGeom prst="rect">
            <a:avLst/>
          </a:prstGeom>
        </p:spPr>
        <p:txBody>
          <a:bodyPr/>
          <a:lstStyle/>
          <a:p>
            <a:fld id="{DE68F945-3348-4FA9-9A98-86A1B34EEA5B}" type="datetimeFigureOut">
              <a:rPr lang="en-ID" smtClean="0"/>
              <a:t>25/04/2023</a:t>
            </a:fld>
            <a:endParaRPr lang="en-ID"/>
          </a:p>
        </p:txBody>
      </p:sp>
      <p:sp>
        <p:nvSpPr>
          <p:cNvPr id="8" name="Footer Placeholder 7">
            <a:extLst>
              <a:ext uri="{FF2B5EF4-FFF2-40B4-BE49-F238E27FC236}">
                <a16:creationId xmlns:a16="http://schemas.microsoft.com/office/drawing/2014/main" id="{948B7705-976C-4676-9D7A-040C556ABC3B}"/>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6C737DA6-B2F2-4B03-BFFA-1F839DDE251A}"/>
              </a:ext>
            </a:extLst>
          </p:cNvPr>
          <p:cNvSpPr>
            <a:spLocks noGrp="1"/>
          </p:cNvSpPr>
          <p:nvPr>
            <p:ph type="sldNum" sz="quarter" idx="12"/>
          </p:nvPr>
        </p:nvSpPr>
        <p:spPr/>
        <p:txBody>
          <a:bodyPr/>
          <a:lstStyle/>
          <a:p>
            <a:fld id="{6A4AD41A-999B-44AB-8BC3-7C0072BA19CC}" type="slidenum">
              <a:rPr lang="en-ID" smtClean="0"/>
              <a:t>‹#›</a:t>
            </a:fld>
            <a:endParaRPr lang="en-ID"/>
          </a:p>
        </p:txBody>
      </p:sp>
    </p:spTree>
    <p:extLst>
      <p:ext uri="{BB962C8B-B14F-4D97-AF65-F5344CB8AC3E}">
        <p14:creationId xmlns:p14="http://schemas.microsoft.com/office/powerpoint/2010/main" val="229503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DB86E-9A9D-44CE-B84C-5DBAEA204102}"/>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BD6C9D2-2541-4984-A74B-74A1C9779AA9}"/>
              </a:ext>
            </a:extLst>
          </p:cNvPr>
          <p:cNvSpPr>
            <a:spLocks noGrp="1"/>
          </p:cNvSpPr>
          <p:nvPr>
            <p:ph type="dt" sz="half" idx="10"/>
          </p:nvPr>
        </p:nvSpPr>
        <p:spPr>
          <a:xfrm>
            <a:off x="628650" y="6356350"/>
            <a:ext cx="2057400" cy="365125"/>
          </a:xfrm>
          <a:prstGeom prst="rect">
            <a:avLst/>
          </a:prstGeom>
        </p:spPr>
        <p:txBody>
          <a:bodyPr/>
          <a:lstStyle/>
          <a:p>
            <a:fld id="{DE68F945-3348-4FA9-9A98-86A1B34EEA5B}" type="datetimeFigureOut">
              <a:rPr lang="en-ID" smtClean="0"/>
              <a:t>25/04/2023</a:t>
            </a:fld>
            <a:endParaRPr lang="en-ID"/>
          </a:p>
        </p:txBody>
      </p:sp>
      <p:sp>
        <p:nvSpPr>
          <p:cNvPr id="4" name="Footer Placeholder 3">
            <a:extLst>
              <a:ext uri="{FF2B5EF4-FFF2-40B4-BE49-F238E27FC236}">
                <a16:creationId xmlns:a16="http://schemas.microsoft.com/office/drawing/2014/main" id="{FF2A9EA6-59F5-4F07-8202-963BBEA4FE7B}"/>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EFDFCB7A-756B-491F-B38D-D8615FCD8F81}"/>
              </a:ext>
            </a:extLst>
          </p:cNvPr>
          <p:cNvSpPr>
            <a:spLocks noGrp="1"/>
          </p:cNvSpPr>
          <p:nvPr>
            <p:ph type="sldNum" sz="quarter" idx="12"/>
          </p:nvPr>
        </p:nvSpPr>
        <p:spPr/>
        <p:txBody>
          <a:bodyPr/>
          <a:lstStyle/>
          <a:p>
            <a:fld id="{6A4AD41A-999B-44AB-8BC3-7C0072BA19CC}" type="slidenum">
              <a:rPr lang="en-ID" smtClean="0"/>
              <a:t>‹#›</a:t>
            </a:fld>
            <a:endParaRPr lang="en-ID"/>
          </a:p>
        </p:txBody>
      </p:sp>
    </p:spTree>
    <p:extLst>
      <p:ext uri="{BB962C8B-B14F-4D97-AF65-F5344CB8AC3E}">
        <p14:creationId xmlns:p14="http://schemas.microsoft.com/office/powerpoint/2010/main" val="3406897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D540A2-9C5A-4B18-9278-69AE4B234A6E}"/>
              </a:ext>
            </a:extLst>
          </p:cNvPr>
          <p:cNvSpPr>
            <a:spLocks noGrp="1"/>
          </p:cNvSpPr>
          <p:nvPr>
            <p:ph type="dt" sz="half" idx="10"/>
          </p:nvPr>
        </p:nvSpPr>
        <p:spPr>
          <a:xfrm>
            <a:off x="628650" y="6356350"/>
            <a:ext cx="2057400" cy="365125"/>
          </a:xfrm>
          <a:prstGeom prst="rect">
            <a:avLst/>
          </a:prstGeom>
        </p:spPr>
        <p:txBody>
          <a:bodyPr/>
          <a:lstStyle/>
          <a:p>
            <a:fld id="{DE68F945-3348-4FA9-9A98-86A1B34EEA5B}" type="datetimeFigureOut">
              <a:rPr lang="en-ID" smtClean="0"/>
              <a:t>25/04/2023</a:t>
            </a:fld>
            <a:endParaRPr lang="en-ID"/>
          </a:p>
        </p:txBody>
      </p:sp>
      <p:sp>
        <p:nvSpPr>
          <p:cNvPr id="3" name="Footer Placeholder 2">
            <a:extLst>
              <a:ext uri="{FF2B5EF4-FFF2-40B4-BE49-F238E27FC236}">
                <a16:creationId xmlns:a16="http://schemas.microsoft.com/office/drawing/2014/main" id="{D9CF17E3-3F9D-4E31-981C-9F4C14AC3A7A}"/>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A1CA4BBF-182F-4144-ACCF-6ECEAFD3BED4}"/>
              </a:ext>
            </a:extLst>
          </p:cNvPr>
          <p:cNvSpPr>
            <a:spLocks noGrp="1"/>
          </p:cNvSpPr>
          <p:nvPr>
            <p:ph type="sldNum" sz="quarter" idx="12"/>
          </p:nvPr>
        </p:nvSpPr>
        <p:spPr/>
        <p:txBody>
          <a:bodyPr/>
          <a:lstStyle/>
          <a:p>
            <a:fld id="{6A4AD41A-999B-44AB-8BC3-7C0072BA19CC}" type="slidenum">
              <a:rPr lang="en-ID" smtClean="0"/>
              <a:t>‹#›</a:t>
            </a:fld>
            <a:endParaRPr lang="en-ID"/>
          </a:p>
        </p:txBody>
      </p:sp>
    </p:spTree>
    <p:extLst>
      <p:ext uri="{BB962C8B-B14F-4D97-AF65-F5344CB8AC3E}">
        <p14:creationId xmlns:p14="http://schemas.microsoft.com/office/powerpoint/2010/main" val="234031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57547-5261-4546-9AF1-3742CF8427A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530F362E-9FC4-4570-A2A9-719373CEF43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0ACB3EF0-7D11-4824-AAFE-5668D5090F5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CC57BE-8359-47D4-B174-CCB1C6BEF188}"/>
              </a:ext>
            </a:extLst>
          </p:cNvPr>
          <p:cNvSpPr>
            <a:spLocks noGrp="1"/>
          </p:cNvSpPr>
          <p:nvPr>
            <p:ph type="dt" sz="half" idx="10"/>
          </p:nvPr>
        </p:nvSpPr>
        <p:spPr>
          <a:xfrm>
            <a:off x="628650" y="6356350"/>
            <a:ext cx="2057400" cy="365125"/>
          </a:xfrm>
          <a:prstGeom prst="rect">
            <a:avLst/>
          </a:prstGeom>
        </p:spPr>
        <p:txBody>
          <a:bodyPr/>
          <a:lstStyle/>
          <a:p>
            <a:fld id="{DE68F945-3348-4FA9-9A98-86A1B34EEA5B}" type="datetimeFigureOut">
              <a:rPr lang="en-ID" smtClean="0"/>
              <a:t>25/04/2023</a:t>
            </a:fld>
            <a:endParaRPr lang="en-ID"/>
          </a:p>
        </p:txBody>
      </p:sp>
      <p:sp>
        <p:nvSpPr>
          <p:cNvPr id="6" name="Footer Placeholder 5">
            <a:extLst>
              <a:ext uri="{FF2B5EF4-FFF2-40B4-BE49-F238E27FC236}">
                <a16:creationId xmlns:a16="http://schemas.microsoft.com/office/drawing/2014/main" id="{4C1B8C6B-9691-4F63-AD4A-BCB0DCE2DA6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D4041F1B-F21C-47F5-BF84-CFB3DE09EC67}"/>
              </a:ext>
            </a:extLst>
          </p:cNvPr>
          <p:cNvSpPr>
            <a:spLocks noGrp="1"/>
          </p:cNvSpPr>
          <p:nvPr>
            <p:ph type="sldNum" sz="quarter" idx="12"/>
          </p:nvPr>
        </p:nvSpPr>
        <p:spPr/>
        <p:txBody>
          <a:bodyPr/>
          <a:lstStyle/>
          <a:p>
            <a:fld id="{6A4AD41A-999B-44AB-8BC3-7C0072BA19CC}" type="slidenum">
              <a:rPr lang="en-ID" smtClean="0"/>
              <a:t>‹#›</a:t>
            </a:fld>
            <a:endParaRPr lang="en-ID"/>
          </a:p>
        </p:txBody>
      </p:sp>
    </p:spTree>
    <p:extLst>
      <p:ext uri="{BB962C8B-B14F-4D97-AF65-F5344CB8AC3E}">
        <p14:creationId xmlns:p14="http://schemas.microsoft.com/office/powerpoint/2010/main" val="3257872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B0F2-9131-4746-B0BB-CF1C25A0432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07E95308-5E1B-47B2-AD86-E74D15B1AA3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CC23A3C9-B994-4EFF-9EC1-91E054C96E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BCB1F-42B4-4711-87B2-4015CBC63E86}"/>
              </a:ext>
            </a:extLst>
          </p:cNvPr>
          <p:cNvSpPr>
            <a:spLocks noGrp="1"/>
          </p:cNvSpPr>
          <p:nvPr>
            <p:ph type="dt" sz="half" idx="10"/>
          </p:nvPr>
        </p:nvSpPr>
        <p:spPr>
          <a:xfrm>
            <a:off x="628650" y="6356350"/>
            <a:ext cx="2057400" cy="365125"/>
          </a:xfrm>
          <a:prstGeom prst="rect">
            <a:avLst/>
          </a:prstGeom>
        </p:spPr>
        <p:txBody>
          <a:bodyPr/>
          <a:lstStyle/>
          <a:p>
            <a:fld id="{DE68F945-3348-4FA9-9A98-86A1B34EEA5B}" type="datetimeFigureOut">
              <a:rPr lang="en-ID" smtClean="0"/>
              <a:t>25/04/2023</a:t>
            </a:fld>
            <a:endParaRPr lang="en-ID"/>
          </a:p>
        </p:txBody>
      </p:sp>
      <p:sp>
        <p:nvSpPr>
          <p:cNvPr id="6" name="Footer Placeholder 5">
            <a:extLst>
              <a:ext uri="{FF2B5EF4-FFF2-40B4-BE49-F238E27FC236}">
                <a16:creationId xmlns:a16="http://schemas.microsoft.com/office/drawing/2014/main" id="{87F5152B-02E6-4339-B93D-65F8CBAEC54B}"/>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3C1CC753-C995-45ED-AB29-9DADF25B0DBA}"/>
              </a:ext>
            </a:extLst>
          </p:cNvPr>
          <p:cNvSpPr>
            <a:spLocks noGrp="1"/>
          </p:cNvSpPr>
          <p:nvPr>
            <p:ph type="sldNum" sz="quarter" idx="12"/>
          </p:nvPr>
        </p:nvSpPr>
        <p:spPr/>
        <p:txBody>
          <a:bodyPr/>
          <a:lstStyle/>
          <a:p>
            <a:fld id="{6A4AD41A-999B-44AB-8BC3-7C0072BA19CC}" type="slidenum">
              <a:rPr lang="en-ID" smtClean="0"/>
              <a:t>‹#›</a:t>
            </a:fld>
            <a:endParaRPr lang="en-ID"/>
          </a:p>
        </p:txBody>
      </p:sp>
    </p:spTree>
    <p:extLst>
      <p:ext uri="{BB962C8B-B14F-4D97-AF65-F5344CB8AC3E}">
        <p14:creationId xmlns:p14="http://schemas.microsoft.com/office/powerpoint/2010/main" val="88552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7C2E0-6028-4459-99FB-204CB55FEA00}"/>
              </a:ext>
            </a:extLst>
          </p:cNvPr>
          <p:cNvSpPr>
            <a:spLocks noGrp="1"/>
          </p:cNvSpPr>
          <p:nvPr>
            <p:ph type="title"/>
          </p:nvPr>
        </p:nvSpPr>
        <p:spPr>
          <a:xfrm>
            <a:off x="628650" y="320675"/>
            <a:ext cx="78867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C29C5D80-5EF8-4123-96E1-6129CB3D8B0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Footer Placeholder 4">
            <a:extLst>
              <a:ext uri="{FF2B5EF4-FFF2-40B4-BE49-F238E27FC236}">
                <a16:creationId xmlns:a16="http://schemas.microsoft.com/office/drawing/2014/main" id="{0D018762-D9C6-43CD-837F-6D0AC8A6E6E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9BBD1EFD-CF33-4A1A-9F86-EF51ED717C29}"/>
              </a:ext>
            </a:extLst>
          </p:cNvPr>
          <p:cNvSpPr>
            <a:spLocks noGrp="1"/>
          </p:cNvSpPr>
          <p:nvPr>
            <p:ph type="sldNum" sz="quarter" idx="4"/>
          </p:nvPr>
        </p:nvSpPr>
        <p:spPr>
          <a:xfrm>
            <a:off x="-1170102" y="6356350"/>
            <a:ext cx="2057400" cy="365125"/>
          </a:xfrm>
          <a:prstGeom prst="rect">
            <a:avLst/>
          </a:prstGeom>
        </p:spPr>
        <p:txBody>
          <a:bodyPr vert="horz" lIns="91440" tIns="45720" rIns="91440" bIns="45720" rtlCol="0" anchor="ctr"/>
          <a:lstStyle>
            <a:lvl1pPr algn="r">
              <a:defRPr sz="1200" b="1">
                <a:solidFill>
                  <a:schemeClr val="accent6">
                    <a:lumMod val="75000"/>
                  </a:schemeClr>
                </a:solidFill>
                <a:latin typeface="Arial Black" panose="020B0A04020102020204" pitchFamily="34" charset="0"/>
              </a:defRPr>
            </a:lvl1pPr>
          </a:lstStyle>
          <a:p>
            <a:r>
              <a:rPr lang="en-ID" dirty="0"/>
              <a:t>1</a:t>
            </a:r>
          </a:p>
        </p:txBody>
      </p:sp>
      <p:pic>
        <p:nvPicPr>
          <p:cNvPr id="7" name="Picture 6" descr="A picture containing logo&#10;&#10;Description automatically generated">
            <a:extLst>
              <a:ext uri="{FF2B5EF4-FFF2-40B4-BE49-F238E27FC236}">
                <a16:creationId xmlns:a16="http://schemas.microsoft.com/office/drawing/2014/main" id="{6A73A343-5199-4EE0-BEDB-AE1C81B0BF10}"/>
              </a:ext>
            </a:extLst>
          </p:cNvPr>
          <p:cNvPicPr/>
          <p:nvPr userDrawn="1"/>
        </p:nvPicPr>
        <p:blipFill>
          <a:blip r:embed="rId13" cstate="print">
            <a:extLst>
              <a:ext uri="{28A0092B-C50C-407E-A947-70E740481C1C}">
                <a14:useLocalDpi xmlns:a14="http://schemas.microsoft.com/office/drawing/2010/main" val="0"/>
              </a:ext>
            </a:extLst>
          </a:blip>
          <a:stretch>
            <a:fillRect/>
          </a:stretch>
        </p:blipFill>
        <p:spPr>
          <a:xfrm>
            <a:off x="8001000" y="5838826"/>
            <a:ext cx="798830" cy="882650"/>
          </a:xfrm>
          <a:prstGeom prst="rect">
            <a:avLst/>
          </a:prstGeom>
        </p:spPr>
      </p:pic>
    </p:spTree>
    <p:extLst>
      <p:ext uri="{BB962C8B-B14F-4D97-AF65-F5344CB8AC3E}">
        <p14:creationId xmlns:p14="http://schemas.microsoft.com/office/powerpoint/2010/main" val="268142068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jatim.antaranews.com/berita/137051/lsm-kecam-pencemaran-lingkungan-sentra-kerajinan-marme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0B253E-2BC1-4A5D-82C8-22C1017ED548}"/>
              </a:ext>
            </a:extLst>
          </p:cNvPr>
          <p:cNvSpPr/>
          <p:nvPr/>
        </p:nvSpPr>
        <p:spPr>
          <a:xfrm>
            <a:off x="1341119" y="0"/>
            <a:ext cx="7802881" cy="134511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dirty="0">
                <a:latin typeface="Arial Black" panose="020B0A04020102020204" pitchFamily="34" charset="0"/>
              </a:rPr>
              <a:t>SEMINAR NASIONAL FISIKA 2021</a:t>
            </a:r>
          </a:p>
          <a:p>
            <a:pPr algn="ctr">
              <a:lnSpc>
                <a:spcPct val="150000"/>
              </a:lnSpc>
            </a:pPr>
            <a:r>
              <a:rPr lang="en-US" sz="2000" dirty="0">
                <a:latin typeface="Arial Black" panose="020B0A04020102020204" pitchFamily="34" charset="0"/>
              </a:rPr>
              <a:t>UNIVERSITAS MULAWARMAN </a:t>
            </a:r>
          </a:p>
        </p:txBody>
      </p:sp>
      <p:pic>
        <p:nvPicPr>
          <p:cNvPr id="5" name="Picture 4" descr="A picture containing logo&#10;&#10;Description automatically generated">
            <a:extLst>
              <a:ext uri="{FF2B5EF4-FFF2-40B4-BE49-F238E27FC236}">
                <a16:creationId xmlns:a16="http://schemas.microsoft.com/office/drawing/2014/main" id="{C26E970D-4AD4-4FF6-BC92-E1426CD1589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2705" y="-1"/>
            <a:ext cx="1288413" cy="1345117"/>
          </a:xfrm>
          <a:prstGeom prst="rect">
            <a:avLst/>
          </a:prstGeom>
        </p:spPr>
      </p:pic>
      <p:sp>
        <p:nvSpPr>
          <p:cNvPr id="6" name="Subtitle 2">
            <a:extLst>
              <a:ext uri="{FF2B5EF4-FFF2-40B4-BE49-F238E27FC236}">
                <a16:creationId xmlns:a16="http://schemas.microsoft.com/office/drawing/2014/main" id="{D2BCA775-188B-414F-B0D2-097E506A92BC}"/>
              </a:ext>
            </a:extLst>
          </p:cNvPr>
          <p:cNvSpPr txBox="1">
            <a:spLocks/>
          </p:cNvSpPr>
          <p:nvPr/>
        </p:nvSpPr>
        <p:spPr>
          <a:xfrm>
            <a:off x="589280" y="2797241"/>
            <a:ext cx="8207296" cy="3614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spcAft>
                <a:spcPts val="1200"/>
              </a:spcAft>
            </a:pPr>
            <a:r>
              <a:rPr lang="en-US" sz="1200" b="1" dirty="0">
                <a:latin typeface="Times New Roman" panose="02020603050405020304" pitchFamily="18" charset="0"/>
                <a:ea typeface="Calibri" panose="020F0502020204030204" pitchFamily="34" charset="0"/>
                <a:cs typeface="Calibri" panose="020F0502020204030204" pitchFamily="34" charset="0"/>
              </a:rPr>
              <a:t> </a:t>
            </a:r>
            <a:endParaRPr lang="en-ID" sz="1200" b="1" dirty="0">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r>
              <a:rPr lang="en-US" sz="2000" b="1" dirty="0">
                <a:latin typeface="Times New Roman" panose="02020603050405020304" pitchFamily="18" charset="0"/>
                <a:ea typeface="Calibri" panose="020F0502020204030204" pitchFamily="34" charset="0"/>
              </a:rPr>
              <a:t>Desyana Olenka Margaretta</a:t>
            </a:r>
            <a:r>
              <a:rPr lang="en-US" sz="2000" b="1" baseline="30000" dirty="0">
                <a:latin typeface="Times New Roman" panose="02020603050405020304" pitchFamily="18" charset="0"/>
                <a:ea typeface="Calibri" panose="020F0502020204030204" pitchFamily="34" charset="0"/>
              </a:rPr>
              <a:t>1*</a:t>
            </a:r>
            <a:r>
              <a:rPr lang="en-US" sz="2000" b="1" dirty="0">
                <a:latin typeface="Times New Roman" panose="02020603050405020304" pitchFamily="18" charset="0"/>
                <a:ea typeface="Calibri" panose="020F0502020204030204" pitchFamily="34" charset="0"/>
              </a:rPr>
              <a:t>, </a:t>
            </a:r>
            <a:endParaRPr lang="en-ID" sz="2000" dirty="0">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id="{4A184C9D-972D-4116-B6AE-606090EDE69C}"/>
              </a:ext>
            </a:extLst>
          </p:cNvPr>
          <p:cNvSpPr txBox="1"/>
          <p:nvPr/>
        </p:nvSpPr>
        <p:spPr>
          <a:xfrm>
            <a:off x="-60960" y="1686611"/>
            <a:ext cx="9507776" cy="1184940"/>
          </a:xfrm>
          <a:prstGeom prst="rect">
            <a:avLst/>
          </a:prstGeom>
          <a:noFill/>
        </p:spPr>
        <p:txBody>
          <a:bodyPr wrap="square">
            <a:spAutoFit/>
          </a:bodyPr>
          <a:lstStyle/>
          <a:p>
            <a:pPr algn="ctr">
              <a:spcBef>
                <a:spcPts val="600"/>
              </a:spcBef>
              <a:spcAft>
                <a:spcPts val="1200"/>
              </a:spcAft>
            </a:pPr>
            <a:r>
              <a:rPr lang="en-US" sz="2800" b="1" dirty="0" err="1">
                <a:latin typeface="Times New Roman" panose="02020603050405020304" pitchFamily="18" charset="0"/>
                <a:ea typeface="Calibri" panose="020F0502020204030204" pitchFamily="34" charset="0"/>
                <a:cs typeface="Calibri" panose="020F0502020204030204" pitchFamily="34" charset="0"/>
              </a:rPr>
              <a:t>Identifikasi</a:t>
            </a:r>
            <a:r>
              <a:rPr lang="en-US" sz="2800" b="1" dirty="0">
                <a:latin typeface="Times New Roman" panose="02020603050405020304" pitchFamily="18" charset="0"/>
                <a:ea typeface="Calibri" panose="020F0502020204030204" pitchFamily="34" charset="0"/>
                <a:cs typeface="Calibri" panose="020F0502020204030204" pitchFamily="34" charset="0"/>
              </a:rPr>
              <a:t> Awal </a:t>
            </a:r>
            <a:r>
              <a:rPr lang="en-US" sz="2800" b="1" dirty="0" err="1">
                <a:latin typeface="Times New Roman" panose="02020603050405020304" pitchFamily="18" charset="0"/>
                <a:ea typeface="Calibri" panose="020F0502020204030204" pitchFamily="34" charset="0"/>
                <a:cs typeface="Calibri" panose="020F0502020204030204" pitchFamily="34" charset="0"/>
              </a:rPr>
              <a:t>Limbah</a:t>
            </a:r>
            <a:r>
              <a:rPr lang="en-US" sz="2800" b="1" dirty="0">
                <a:latin typeface="Times New Roman" panose="02020603050405020304" pitchFamily="18" charset="0"/>
                <a:ea typeface="Calibri" panose="020F0502020204030204" pitchFamily="34" charset="0"/>
                <a:cs typeface="Calibri" panose="020F0502020204030204" pitchFamily="34" charset="0"/>
              </a:rPr>
              <a:t> </a:t>
            </a:r>
            <a:r>
              <a:rPr lang="en-US" sz="2800" b="1" dirty="0" err="1">
                <a:latin typeface="Times New Roman" panose="02020603050405020304" pitchFamily="18" charset="0"/>
                <a:ea typeface="Calibri" panose="020F0502020204030204" pitchFamily="34" charset="0"/>
                <a:cs typeface="Calibri" panose="020F0502020204030204" pitchFamily="34" charset="0"/>
              </a:rPr>
              <a:t>Industri</a:t>
            </a:r>
            <a:r>
              <a:rPr lang="en-US" sz="2800" b="1" dirty="0">
                <a:latin typeface="Times New Roman" panose="02020603050405020304" pitchFamily="18" charset="0"/>
                <a:ea typeface="Calibri" panose="020F0502020204030204" pitchFamily="34" charset="0"/>
                <a:cs typeface="Calibri" panose="020F0502020204030204" pitchFamily="34" charset="0"/>
              </a:rPr>
              <a:t> </a:t>
            </a:r>
            <a:r>
              <a:rPr lang="en-US" sz="2800" b="1" dirty="0" err="1">
                <a:latin typeface="Times New Roman" panose="02020603050405020304" pitchFamily="18" charset="0"/>
                <a:ea typeface="Calibri" panose="020F0502020204030204" pitchFamily="34" charset="0"/>
                <a:cs typeface="Calibri" panose="020F0502020204030204" pitchFamily="34" charset="0"/>
              </a:rPr>
              <a:t>Marmer</a:t>
            </a:r>
            <a:r>
              <a:rPr lang="en-US" sz="2800" b="1" dirty="0">
                <a:latin typeface="Times New Roman" panose="02020603050405020304" pitchFamily="18" charset="0"/>
                <a:ea typeface="Calibri" panose="020F0502020204030204" pitchFamily="34" charset="0"/>
                <a:cs typeface="Calibri" panose="020F0502020204030204" pitchFamily="34" charset="0"/>
              </a:rPr>
              <a:t> </a:t>
            </a:r>
          </a:p>
          <a:p>
            <a:pPr algn="ctr">
              <a:spcBef>
                <a:spcPts val="600"/>
              </a:spcBef>
              <a:spcAft>
                <a:spcPts val="1200"/>
              </a:spcAft>
            </a:pPr>
            <a:r>
              <a:rPr lang="en-US" sz="2800" b="1" dirty="0">
                <a:latin typeface="Times New Roman" panose="02020603050405020304" pitchFamily="18" charset="0"/>
                <a:ea typeface="Calibri" panose="020F0502020204030204" pitchFamily="34" charset="0"/>
                <a:cs typeface="Calibri" panose="020F0502020204030204" pitchFamily="34" charset="0"/>
              </a:rPr>
              <a:t>di </a:t>
            </a:r>
            <a:r>
              <a:rPr lang="en-US" sz="2800" b="1" dirty="0" err="1">
                <a:latin typeface="Times New Roman" panose="02020603050405020304" pitchFamily="18" charset="0"/>
                <a:ea typeface="Calibri" panose="020F0502020204030204" pitchFamily="34" charset="0"/>
                <a:cs typeface="Calibri" panose="020F0502020204030204" pitchFamily="34" charset="0"/>
              </a:rPr>
              <a:t>Tulungagung</a:t>
            </a:r>
            <a:endParaRPr lang="en-ID" sz="2800" b="1"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8FFDC736-8ED7-4F07-9E81-6A14DC562C72}"/>
              </a:ext>
            </a:extLst>
          </p:cNvPr>
          <p:cNvSpPr txBox="1"/>
          <p:nvPr/>
        </p:nvSpPr>
        <p:spPr>
          <a:xfrm>
            <a:off x="375920" y="4357082"/>
            <a:ext cx="8768080" cy="840615"/>
          </a:xfrm>
          <a:prstGeom prst="rect">
            <a:avLst/>
          </a:prstGeom>
          <a:noFill/>
        </p:spPr>
        <p:txBody>
          <a:bodyPr wrap="square">
            <a:spAutoFit/>
          </a:bodyPr>
          <a:lstStyle/>
          <a:p>
            <a:pPr algn="ctr">
              <a:lnSpc>
                <a:spcPct val="107000"/>
              </a:lnSpc>
              <a:spcAft>
                <a:spcPts val="800"/>
              </a:spcAft>
            </a:pPr>
            <a:r>
              <a:rPr lang="en-US" sz="1400" i="1" baseline="30000" dirty="0">
                <a:effectLst/>
                <a:latin typeface="Times New Roman" panose="02020603050405020304" pitchFamily="18" charset="0"/>
                <a:ea typeface="Calibri" panose="020F0502020204030204" pitchFamily="34" charset="0"/>
              </a:rPr>
              <a:t>1</a:t>
            </a:r>
            <a:r>
              <a:rPr lang="en-US" sz="1400" i="1" dirty="0">
                <a:effectLst/>
                <a:latin typeface="Times New Roman" panose="02020603050405020304" pitchFamily="18" charset="0"/>
                <a:ea typeface="Calibri" panose="020F0502020204030204" pitchFamily="34" charset="0"/>
              </a:rPr>
              <a:t>Tadris </a:t>
            </a:r>
            <a:r>
              <a:rPr lang="en-US" sz="1400" i="1" dirty="0" err="1">
                <a:effectLst/>
                <a:latin typeface="Times New Roman" panose="02020603050405020304" pitchFamily="18" charset="0"/>
                <a:ea typeface="Calibri" panose="020F0502020204030204" pitchFamily="34" charset="0"/>
              </a:rPr>
              <a:t>Fisika</a:t>
            </a:r>
            <a:r>
              <a:rPr lang="en-US" sz="1400" i="1" dirty="0">
                <a:effectLst/>
                <a:latin typeface="Times New Roman" panose="02020603050405020304" pitchFamily="18" charset="0"/>
                <a:ea typeface="Calibri" panose="020F0502020204030204" pitchFamily="34" charset="0"/>
              </a:rPr>
              <a:t>, Universitas Islam Negeri Sayyid Ali </a:t>
            </a:r>
            <a:r>
              <a:rPr lang="en-US" sz="1400" i="1" dirty="0" err="1">
                <a:effectLst/>
                <a:latin typeface="Times New Roman" panose="02020603050405020304" pitchFamily="18" charset="0"/>
                <a:ea typeface="Calibri" panose="020F0502020204030204" pitchFamily="34" charset="0"/>
              </a:rPr>
              <a:t>Rahmatullah</a:t>
            </a:r>
            <a:r>
              <a:rPr lang="en-US" sz="1400" i="1" dirty="0">
                <a:effectLst/>
                <a:latin typeface="Times New Roman" panose="02020603050405020304" pitchFamily="18" charset="0"/>
                <a:ea typeface="Calibri" panose="020F0502020204030204" pitchFamily="34" charset="0"/>
              </a:rPr>
              <a:t> </a:t>
            </a:r>
            <a:r>
              <a:rPr lang="en-US" sz="1400" i="1" dirty="0" err="1">
                <a:effectLst/>
                <a:latin typeface="Times New Roman" panose="02020603050405020304" pitchFamily="18" charset="0"/>
                <a:ea typeface="Calibri" panose="020F0502020204030204" pitchFamily="34" charset="0"/>
              </a:rPr>
              <a:t>Tulungagung</a:t>
            </a:r>
            <a:r>
              <a:rPr lang="en-US" sz="1400" i="1" dirty="0">
                <a:effectLst/>
                <a:latin typeface="Times New Roman" panose="02020603050405020304" pitchFamily="18" charset="0"/>
                <a:ea typeface="Calibri" panose="020F0502020204030204" pitchFamily="34" charset="0"/>
              </a:rPr>
              <a:t>, Jl. Mayor </a:t>
            </a:r>
            <a:r>
              <a:rPr lang="en-US" sz="1400" i="1" dirty="0" err="1">
                <a:effectLst/>
                <a:latin typeface="Times New Roman" panose="02020603050405020304" pitchFamily="18" charset="0"/>
                <a:ea typeface="Calibri" panose="020F0502020204030204" pitchFamily="34" charset="0"/>
              </a:rPr>
              <a:t>Sujadi</a:t>
            </a:r>
            <a:r>
              <a:rPr lang="en-US" sz="1400" i="1" dirty="0">
                <a:effectLst/>
                <a:latin typeface="Times New Roman" panose="02020603050405020304" pitchFamily="18" charset="0"/>
                <a:ea typeface="Calibri" panose="020F0502020204030204" pitchFamily="34" charset="0"/>
              </a:rPr>
              <a:t> 46 </a:t>
            </a:r>
            <a:r>
              <a:rPr lang="en-US" sz="1400" i="1" dirty="0" err="1">
                <a:effectLst/>
                <a:latin typeface="Times New Roman" panose="02020603050405020304" pitchFamily="18" charset="0"/>
                <a:ea typeface="Calibri" panose="020F0502020204030204" pitchFamily="34" charset="0"/>
              </a:rPr>
              <a:t>Tulungagung</a:t>
            </a:r>
            <a:r>
              <a:rPr lang="en-US" sz="1400" i="1" dirty="0">
                <a:effectLst/>
                <a:latin typeface="Times New Roman" panose="02020603050405020304" pitchFamily="18" charset="0"/>
                <a:ea typeface="Calibri" panose="020F0502020204030204" pitchFamily="34" charset="0"/>
              </a:rPr>
              <a:t> 66221, Indonesia</a:t>
            </a:r>
            <a:endParaRPr lang="en-ID" sz="1400" dirty="0">
              <a:effectLst/>
              <a:latin typeface="Times New Roman" panose="02020603050405020304" pitchFamily="18" charset="0"/>
              <a:ea typeface="Calibri" panose="020F0502020204030204" pitchFamily="34" charset="0"/>
            </a:endParaRPr>
          </a:p>
          <a:p>
            <a:pPr algn="ctr">
              <a:spcAft>
                <a:spcPts val="1200"/>
              </a:spcAft>
            </a:pPr>
            <a:r>
              <a:rPr lang="en-US" sz="1200" dirty="0">
                <a:effectLst/>
                <a:latin typeface="Times New Roman" panose="02020603050405020304" pitchFamily="18" charset="0"/>
                <a:ea typeface="Calibri" panose="020F0502020204030204" pitchFamily="34" charset="0"/>
                <a:cs typeface="Calibri" panose="020F0502020204030204" pitchFamily="34" charset="0"/>
              </a:rPr>
              <a:t>*E-mail </a:t>
            </a:r>
            <a:r>
              <a:rPr lang="en-US" sz="1200" dirty="0" err="1">
                <a:effectLst/>
                <a:latin typeface="Times New Roman" panose="02020603050405020304" pitchFamily="18" charset="0"/>
                <a:ea typeface="Calibri" panose="020F0502020204030204" pitchFamily="34" charset="0"/>
                <a:cs typeface="Calibri" panose="020F0502020204030204" pitchFamily="34" charset="0"/>
              </a:rPr>
              <a:t>korespondensi</a:t>
            </a:r>
            <a:r>
              <a:rPr lang="en-US" sz="1200" dirty="0">
                <a:effectLst/>
                <a:latin typeface="Times New Roman" panose="02020603050405020304" pitchFamily="18" charset="0"/>
                <a:ea typeface="Calibri" panose="020F0502020204030204" pitchFamily="34" charset="0"/>
                <a:cs typeface="Calibri" panose="020F0502020204030204" pitchFamily="34" charset="0"/>
              </a:rPr>
              <a:t>: desymargaretta@gmail.com </a:t>
            </a:r>
            <a:endParaRPr lang="en-ID"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2406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60849" y="0"/>
            <a:ext cx="4583151" cy="602166"/>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lumMod val="75000"/>
                  </a:schemeClr>
                </a:solidFill>
                <a:latin typeface="Arial Black" panose="020B0A04020102020204" pitchFamily="34" charset="0"/>
              </a:rPr>
              <a:t>KESIMPULAN</a:t>
            </a:r>
          </a:p>
        </p:txBody>
      </p:sp>
      <p:sp>
        <p:nvSpPr>
          <p:cNvPr id="7" name="TextBox 6">
            <a:extLst>
              <a:ext uri="{FF2B5EF4-FFF2-40B4-BE49-F238E27FC236}">
                <a16:creationId xmlns:a16="http://schemas.microsoft.com/office/drawing/2014/main" id="{1102E949-470D-465C-9658-C7E90A54C4EA}"/>
              </a:ext>
            </a:extLst>
          </p:cNvPr>
          <p:cNvSpPr txBox="1"/>
          <p:nvPr/>
        </p:nvSpPr>
        <p:spPr>
          <a:xfrm>
            <a:off x="1067519" y="1672441"/>
            <a:ext cx="7008962" cy="2585323"/>
          </a:xfrm>
          <a:prstGeom prst="rect">
            <a:avLst/>
          </a:prstGeom>
          <a:noFill/>
        </p:spPr>
        <p:txBody>
          <a:bodyPr wrap="square">
            <a:spAutoFit/>
          </a:bodyPr>
          <a:lstStyle/>
          <a:p>
            <a:pPr indent="457200" algn="just">
              <a:spcBef>
                <a:spcPts val="1200"/>
              </a:spcBef>
              <a:spcAft>
                <a:spcPts val="600"/>
              </a:spcAft>
            </a:pP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Penelitian</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pendahuluan</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ini</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berhasil</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mengidentifikasi</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limbah</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marmer</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yang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terdapat</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di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Besole</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dan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Campurdarat</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Tulungagung</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Sampel</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diambil</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secara</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acak</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dan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diuji</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dengan</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SEM/EDS dan FTIR. Dari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hasil</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SEM/EDS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didapatkan</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hasil</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komposisi</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limbah</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terdiri</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dari</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C(19,27%), O (51,99%), Ca (28,74%)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dari</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sampel</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padat</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/gravel.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Sedangkan</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limbah</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untuk</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serbuk</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dari</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sampel</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cair</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memiliki</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komposisi</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C (19,88%), O (49,28%), Ca (30,84%).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Sedangkan</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dari</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hasil</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analisis</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gugus</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fungsi</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unsur</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limbah</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terbanyak</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adalah</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Ca-O.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Ditemukan</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gugus</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err="1">
                <a:effectLst/>
                <a:latin typeface="Times New Roman" panose="02020603050405020304" pitchFamily="18" charset="0"/>
                <a:ea typeface="Times New Roman" panose="02020603050405020304" pitchFamily="18" charset="0"/>
                <a:cs typeface="Calibri" panose="020F0502020204030204" pitchFamily="34" charset="0"/>
              </a:rPr>
              <a:t>dari</a:t>
            </a:r>
            <a:r>
              <a:rPr lang="en-US" sz="1800" b="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0" dirty="0">
                <a:effectLst/>
                <a:latin typeface="Times New Roman" panose="02020603050405020304" pitchFamily="18" charset="0"/>
                <a:ea typeface="Calibri" panose="020F0502020204030204" pitchFamily="34" charset="0"/>
                <a:cs typeface="Calibri" panose="020F0502020204030204" pitchFamily="34" charset="0"/>
              </a:rPr>
              <a:t>PO</a:t>
            </a:r>
            <a:r>
              <a:rPr lang="en-US" sz="1800" b="0" baseline="-25000" dirty="0">
                <a:effectLst/>
                <a:latin typeface="Times New Roman" panose="02020603050405020304" pitchFamily="18" charset="0"/>
                <a:ea typeface="Calibri" panose="020F0502020204030204" pitchFamily="34" charset="0"/>
                <a:cs typeface="Calibri" panose="020F0502020204030204" pitchFamily="34" charset="0"/>
              </a:rPr>
              <a:t>4</a:t>
            </a:r>
            <a:r>
              <a:rPr lang="en-US" sz="1800" b="0" baseline="30000" dirty="0">
                <a:effectLst/>
                <a:latin typeface="Times New Roman" panose="02020603050405020304" pitchFamily="18" charset="0"/>
                <a:ea typeface="Calibri" panose="020F0502020204030204" pitchFamily="34" charset="0"/>
                <a:cs typeface="Calibri" panose="020F0502020204030204" pitchFamily="34" charset="0"/>
              </a:rPr>
              <a:t>-3</a:t>
            </a:r>
            <a:r>
              <a:rPr lang="en-US" sz="1800" b="0" dirty="0">
                <a:effectLst/>
                <a:latin typeface="Times New Roman" panose="02020603050405020304" pitchFamily="18" charset="0"/>
                <a:ea typeface="Calibri" panose="020F0502020204030204" pitchFamily="34" charset="0"/>
                <a:cs typeface="Calibri" panose="020F0502020204030204" pitchFamily="34" charset="0"/>
              </a:rPr>
              <a:t> </a:t>
            </a:r>
            <a:r>
              <a:rPr lang="en-US" sz="1800" b="0" dirty="0" err="1">
                <a:effectLst/>
                <a:latin typeface="Times New Roman" panose="02020603050405020304" pitchFamily="18" charset="0"/>
                <a:ea typeface="Calibri" panose="020F0502020204030204" pitchFamily="34" charset="0"/>
                <a:cs typeface="Calibri" panose="020F0502020204030204" pitchFamily="34" charset="0"/>
              </a:rPr>
              <a:t>dari</a:t>
            </a:r>
            <a:r>
              <a:rPr lang="en-US" sz="1800" b="0" dirty="0">
                <a:effectLst/>
                <a:latin typeface="Times New Roman" panose="02020603050405020304" pitchFamily="18" charset="0"/>
                <a:ea typeface="Calibri" panose="020F0502020204030204" pitchFamily="34" charset="0"/>
                <a:cs typeface="Calibri" panose="020F0502020204030204" pitchFamily="34" charset="0"/>
              </a:rPr>
              <a:t> </a:t>
            </a:r>
            <a:r>
              <a:rPr lang="en-US" sz="1800" b="0" dirty="0" err="1">
                <a:effectLst/>
                <a:latin typeface="Times New Roman" panose="02020603050405020304" pitchFamily="18" charset="0"/>
                <a:ea typeface="Calibri" panose="020F0502020204030204" pitchFamily="34" charset="0"/>
                <a:cs typeface="Calibri" panose="020F0502020204030204" pitchFamily="34" charset="0"/>
              </a:rPr>
              <a:t>sampel</a:t>
            </a:r>
            <a:r>
              <a:rPr lang="en-US" sz="1800" b="0" dirty="0">
                <a:effectLst/>
                <a:latin typeface="Times New Roman" panose="02020603050405020304" pitchFamily="18" charset="0"/>
                <a:ea typeface="Calibri" panose="020F0502020204030204" pitchFamily="34" charset="0"/>
                <a:cs typeface="Calibri" panose="020F0502020204030204" pitchFamily="34" charset="0"/>
              </a:rPr>
              <a:t> </a:t>
            </a:r>
            <a:r>
              <a:rPr lang="en-US" sz="1800" b="0" dirty="0" err="1">
                <a:effectLst/>
                <a:latin typeface="Times New Roman" panose="02020603050405020304" pitchFamily="18" charset="0"/>
                <a:ea typeface="Calibri" panose="020F0502020204030204" pitchFamily="34" charset="0"/>
                <a:cs typeface="Calibri" panose="020F0502020204030204" pitchFamily="34" charset="0"/>
              </a:rPr>
              <a:t>padat</a:t>
            </a:r>
            <a:r>
              <a:rPr lang="en-US" sz="1800" b="0" dirty="0">
                <a:effectLst/>
                <a:latin typeface="Times New Roman" panose="02020603050405020304" pitchFamily="18" charset="0"/>
                <a:ea typeface="Calibri" panose="020F0502020204030204" pitchFamily="34" charset="0"/>
                <a:cs typeface="Calibri" panose="020F0502020204030204" pitchFamily="34" charset="0"/>
              </a:rPr>
              <a:t>, </a:t>
            </a:r>
            <a:r>
              <a:rPr lang="en-US" sz="1800" b="0" dirty="0" err="1">
                <a:effectLst/>
                <a:latin typeface="Times New Roman" panose="02020603050405020304" pitchFamily="18" charset="0"/>
                <a:ea typeface="Calibri" panose="020F0502020204030204" pitchFamily="34" charset="0"/>
                <a:cs typeface="Calibri" panose="020F0502020204030204" pitchFamily="34" charset="0"/>
              </a:rPr>
              <a:t>namun</a:t>
            </a:r>
            <a:r>
              <a:rPr lang="en-US" sz="1800" b="0" dirty="0">
                <a:effectLst/>
                <a:latin typeface="Times New Roman" panose="02020603050405020304" pitchFamily="18" charset="0"/>
                <a:ea typeface="Calibri" panose="020F0502020204030204" pitchFamily="34" charset="0"/>
                <a:cs typeface="Calibri" panose="020F0502020204030204" pitchFamily="34" charset="0"/>
              </a:rPr>
              <a:t> </a:t>
            </a:r>
            <a:r>
              <a:rPr lang="en-US" sz="1800" b="0" dirty="0" err="1">
                <a:effectLst/>
                <a:latin typeface="Times New Roman" panose="02020603050405020304" pitchFamily="18" charset="0"/>
                <a:ea typeface="Calibri" panose="020F0502020204030204" pitchFamily="34" charset="0"/>
                <a:cs typeface="Calibri" panose="020F0502020204030204" pitchFamily="34" charset="0"/>
              </a:rPr>
              <a:t>tidak</a:t>
            </a:r>
            <a:r>
              <a:rPr lang="en-US" sz="1800" b="0" dirty="0">
                <a:effectLst/>
                <a:latin typeface="Times New Roman" panose="02020603050405020304" pitchFamily="18" charset="0"/>
                <a:ea typeface="Calibri" panose="020F0502020204030204" pitchFamily="34" charset="0"/>
                <a:cs typeface="Calibri" panose="020F0502020204030204" pitchFamily="34" charset="0"/>
              </a:rPr>
              <a:t> pada </a:t>
            </a:r>
            <a:r>
              <a:rPr lang="en-US" sz="1800" b="0" dirty="0" err="1">
                <a:effectLst/>
                <a:latin typeface="Times New Roman" panose="02020603050405020304" pitchFamily="18" charset="0"/>
                <a:ea typeface="Calibri" panose="020F0502020204030204" pitchFamily="34" charset="0"/>
                <a:cs typeface="Calibri" panose="020F0502020204030204" pitchFamily="34" charset="0"/>
              </a:rPr>
              <a:t>sampel</a:t>
            </a:r>
            <a:r>
              <a:rPr lang="en-US" sz="1800" b="0" dirty="0">
                <a:effectLst/>
                <a:latin typeface="Times New Roman" panose="02020603050405020304" pitchFamily="18" charset="0"/>
                <a:ea typeface="Calibri" panose="020F0502020204030204" pitchFamily="34" charset="0"/>
                <a:cs typeface="Calibri" panose="020F0502020204030204" pitchFamily="34" charset="0"/>
              </a:rPr>
              <a:t> </a:t>
            </a:r>
            <a:r>
              <a:rPr lang="en-US" sz="1800" b="0" dirty="0" err="1">
                <a:effectLst/>
                <a:latin typeface="Times New Roman" panose="02020603050405020304" pitchFamily="18" charset="0"/>
                <a:ea typeface="Calibri" panose="020F0502020204030204" pitchFamily="34" charset="0"/>
                <a:cs typeface="Calibri" panose="020F0502020204030204" pitchFamily="34" charset="0"/>
              </a:rPr>
              <a:t>cair</a:t>
            </a:r>
            <a:r>
              <a:rPr lang="en-US" sz="1800" b="0" dirty="0">
                <a:effectLst/>
                <a:latin typeface="Times New Roman" panose="02020603050405020304" pitchFamily="18" charset="0"/>
                <a:ea typeface="Calibri" panose="020F0502020204030204" pitchFamily="34" charset="0"/>
                <a:cs typeface="Calibri" panose="020F0502020204030204" pitchFamily="34" charset="0"/>
              </a:rPr>
              <a:t>. </a:t>
            </a:r>
            <a:endParaRPr lang="en-ID" sz="20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6756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339EEE-FC3B-4676-8791-94E24CAB7BE6}"/>
              </a:ext>
            </a:extLst>
          </p:cNvPr>
          <p:cNvSpPr txBox="1"/>
          <p:nvPr/>
        </p:nvSpPr>
        <p:spPr>
          <a:xfrm>
            <a:off x="671968" y="642287"/>
            <a:ext cx="7565366" cy="5313570"/>
          </a:xfrm>
          <a:prstGeom prst="rect">
            <a:avLst/>
          </a:prstGeom>
          <a:noFill/>
        </p:spPr>
        <p:txBody>
          <a:bodyPr wrap="square">
            <a:spAutoFit/>
          </a:bodyPr>
          <a:lstStyle/>
          <a:p>
            <a:pPr>
              <a:spcBef>
                <a:spcPts val="1200"/>
              </a:spcBef>
              <a:spcAft>
                <a:spcPts val="600"/>
              </a:spcAft>
            </a:pPr>
            <a:r>
              <a:rPr lang="en-US" sz="1400" b="1" dirty="0">
                <a:effectLst/>
                <a:latin typeface="Times New Roman" panose="02020603050405020304" pitchFamily="18" charset="0"/>
                <a:ea typeface="Calibri" panose="020F0502020204030204" pitchFamily="34" charset="0"/>
                <a:cs typeface="Calibri" panose="020F0502020204030204" pitchFamily="34" charset="0"/>
              </a:rPr>
              <a:t>REFERENSI</a:t>
            </a:r>
            <a:endParaRPr lang="en-ID" sz="1400" b="1"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mj-lt"/>
              <a:buAutoNum type="arabicPeriod"/>
            </a:pPr>
            <a:r>
              <a:rPr lang="en-US" sz="1400" dirty="0">
                <a:effectLst/>
                <a:latin typeface="Times New Roman" panose="02020603050405020304" pitchFamily="18" charset="0"/>
                <a:ea typeface="Calibri" panose="020F0502020204030204" pitchFamily="34" charset="0"/>
              </a:rPr>
              <a:t>ht</a:t>
            </a:r>
            <a:r>
              <a:rPr lang="en-US" sz="1400" u="sng" dirty="0">
                <a:solidFill>
                  <a:srgbClr val="0000FF"/>
                </a:solidFill>
                <a:effectLst/>
                <a:latin typeface="Times New Roman" panose="02020603050405020304" pitchFamily="18" charset="0"/>
                <a:ea typeface="Calibri" panose="020F0502020204030204" pitchFamily="34" charset="0"/>
                <a:hlinkClick r:id="rId2"/>
              </a:rPr>
              <a:t>tps://jatim.antaranews.com/berita/137051/lsm-kecam-pencemaran-lingkungan-sentra-kerajinan-marmer</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diakses</a:t>
            </a:r>
            <a:r>
              <a:rPr lang="en-US" sz="1400" dirty="0">
                <a:effectLst/>
                <a:latin typeface="Times New Roman" panose="02020603050405020304" pitchFamily="18" charset="0"/>
                <a:ea typeface="Calibri" panose="020F0502020204030204" pitchFamily="34" charset="0"/>
              </a:rPr>
              <a:t> 5 September 2021)</a:t>
            </a:r>
            <a:endParaRPr lang="en-ID" sz="1400" dirty="0">
              <a:effectLst/>
              <a:latin typeface="Times New Roman" panose="02020603050405020304" pitchFamily="18" charset="0"/>
              <a:ea typeface="Calibri" panose="020F0502020204030204" pitchFamily="34" charset="0"/>
            </a:endParaRPr>
          </a:p>
          <a:p>
            <a:pPr marL="342900" lvl="0" indent="-342900">
              <a:lnSpc>
                <a:spcPct val="107000"/>
              </a:lnSpc>
              <a:buFont typeface="+mj-lt"/>
              <a:buAutoNum type="arabicPeriod"/>
            </a:pPr>
            <a:r>
              <a:rPr lang="en-US" sz="1400" dirty="0">
                <a:solidFill>
                  <a:srgbClr val="231F20"/>
                </a:solidFill>
                <a:effectLst/>
                <a:latin typeface="Times New Roman" panose="02020603050405020304" pitchFamily="18" charset="0"/>
                <a:ea typeface="Calibri" panose="020F0502020204030204" pitchFamily="34" charset="0"/>
              </a:rPr>
              <a:t>Idris, A.A. dan Lasino.1988. </a:t>
            </a:r>
            <a:r>
              <a:rPr lang="en-US" sz="1400" dirty="0" err="1">
                <a:solidFill>
                  <a:srgbClr val="231F20"/>
                </a:solidFill>
                <a:effectLst/>
                <a:latin typeface="Times New Roman" panose="02020603050405020304" pitchFamily="18" charset="0"/>
                <a:ea typeface="Calibri" panose="020F0502020204030204" pitchFamily="34" charset="0"/>
              </a:rPr>
              <a:t>Penelitian</a:t>
            </a:r>
            <a:r>
              <a:rPr lang="en-US" sz="1400" dirty="0">
                <a:solidFill>
                  <a:srgbClr val="231F20"/>
                </a:solidFill>
                <a:effectLst/>
                <a:latin typeface="Times New Roman" panose="02020603050405020304" pitchFamily="18" charset="0"/>
                <a:ea typeface="Calibri" panose="020F0502020204030204" pitchFamily="34" charset="0"/>
              </a:rPr>
              <a:t> </a:t>
            </a:r>
            <a:r>
              <a:rPr lang="en-US" sz="1400" dirty="0" err="1">
                <a:solidFill>
                  <a:srgbClr val="231F20"/>
                </a:solidFill>
                <a:effectLst/>
                <a:latin typeface="Times New Roman" panose="02020603050405020304" pitchFamily="18" charset="0"/>
                <a:ea typeface="Calibri" panose="020F0502020204030204" pitchFamily="34" charset="0"/>
              </a:rPr>
              <a:t>Pemanfaatan</a:t>
            </a:r>
            <a:r>
              <a:rPr lang="en-US" sz="1400" dirty="0">
                <a:solidFill>
                  <a:srgbClr val="231F20"/>
                </a:solidFill>
                <a:effectLst/>
                <a:latin typeface="Times New Roman" panose="02020603050405020304" pitchFamily="18" charset="0"/>
                <a:ea typeface="Calibri" panose="020F0502020204030204" pitchFamily="34" charset="0"/>
              </a:rPr>
              <a:t> </a:t>
            </a:r>
            <a:r>
              <a:rPr lang="en-US" sz="1400" dirty="0" err="1">
                <a:solidFill>
                  <a:srgbClr val="231F20"/>
                </a:solidFill>
                <a:effectLst/>
                <a:latin typeface="Times New Roman" panose="02020603050405020304" pitchFamily="18" charset="0"/>
                <a:ea typeface="Calibri" panose="020F0502020204030204" pitchFamily="34" charset="0"/>
              </a:rPr>
              <a:t>Limbah</a:t>
            </a:r>
            <a:r>
              <a:rPr lang="en-US" sz="1400" dirty="0">
                <a:solidFill>
                  <a:srgbClr val="231F20"/>
                </a:solidFill>
                <a:effectLst/>
                <a:latin typeface="Times New Roman" panose="02020603050405020304" pitchFamily="18" charset="0"/>
                <a:ea typeface="Calibri" panose="020F0502020204030204" pitchFamily="34" charset="0"/>
              </a:rPr>
              <a:t> </a:t>
            </a:r>
            <a:r>
              <a:rPr lang="en-US" sz="1400" dirty="0" err="1">
                <a:solidFill>
                  <a:srgbClr val="231F20"/>
                </a:solidFill>
                <a:effectLst/>
                <a:latin typeface="Times New Roman" panose="02020603050405020304" pitchFamily="18" charset="0"/>
                <a:ea typeface="Calibri" panose="020F0502020204030204" pitchFamily="34" charset="0"/>
              </a:rPr>
              <a:t>Kapur</a:t>
            </a:r>
            <a:r>
              <a:rPr lang="en-US" sz="1400" dirty="0">
                <a:solidFill>
                  <a:srgbClr val="231F20"/>
                </a:solidFill>
                <a:effectLst/>
                <a:latin typeface="Times New Roman" panose="02020603050405020304" pitchFamily="18" charset="0"/>
                <a:ea typeface="Calibri" panose="020F0502020204030204" pitchFamily="34" charset="0"/>
              </a:rPr>
              <a:t> </a:t>
            </a:r>
            <a:r>
              <a:rPr lang="en-US" sz="1400" dirty="0" err="1">
                <a:solidFill>
                  <a:srgbClr val="231F20"/>
                </a:solidFill>
                <a:effectLst/>
                <a:latin typeface="Times New Roman" panose="02020603050405020304" pitchFamily="18" charset="0"/>
                <a:ea typeface="Calibri" panose="020F0502020204030204" pitchFamily="34" charset="0"/>
              </a:rPr>
              <a:t>Industri</a:t>
            </a:r>
            <a:r>
              <a:rPr lang="en-US" sz="1400" dirty="0">
                <a:solidFill>
                  <a:srgbClr val="231F20"/>
                </a:solidFill>
                <a:effectLst/>
                <a:latin typeface="Times New Roman" panose="02020603050405020304" pitchFamily="18" charset="0"/>
                <a:ea typeface="Calibri" panose="020F0502020204030204" pitchFamily="34" charset="0"/>
              </a:rPr>
              <a:t> Soda </a:t>
            </a:r>
            <a:r>
              <a:rPr lang="en-US" sz="1400" dirty="0" err="1">
                <a:solidFill>
                  <a:srgbClr val="231F20"/>
                </a:solidFill>
                <a:effectLst/>
                <a:latin typeface="Times New Roman" panose="02020603050405020304" pitchFamily="18" charset="0"/>
                <a:ea typeface="Calibri" panose="020F0502020204030204" pitchFamily="34" charset="0"/>
              </a:rPr>
              <a:t>Untuk</a:t>
            </a:r>
            <a:r>
              <a:rPr lang="en-US" sz="1400" dirty="0">
                <a:solidFill>
                  <a:srgbClr val="231F20"/>
                </a:solidFill>
                <a:effectLst/>
                <a:latin typeface="Times New Roman" panose="02020603050405020304" pitchFamily="18" charset="0"/>
                <a:ea typeface="Calibri" panose="020F0502020204030204" pitchFamily="34" charset="0"/>
              </a:rPr>
              <a:t> </a:t>
            </a:r>
            <a:r>
              <a:rPr lang="en-US" sz="1400" dirty="0" err="1">
                <a:solidFill>
                  <a:srgbClr val="231F20"/>
                </a:solidFill>
                <a:effectLst/>
                <a:latin typeface="Times New Roman" panose="02020603050405020304" pitchFamily="18" charset="0"/>
                <a:ea typeface="Calibri" panose="020F0502020204030204" pitchFamily="34" charset="0"/>
              </a:rPr>
              <a:t>Bahan</a:t>
            </a:r>
            <a:r>
              <a:rPr lang="en-US" sz="1400" dirty="0">
                <a:solidFill>
                  <a:srgbClr val="231F20"/>
                </a:solidFill>
                <a:effectLst/>
                <a:latin typeface="Times New Roman" panose="02020603050405020304" pitchFamily="18" charset="0"/>
                <a:ea typeface="Calibri" panose="020F0502020204030204" pitchFamily="34" charset="0"/>
              </a:rPr>
              <a:t> </a:t>
            </a:r>
            <a:r>
              <a:rPr lang="en-US" sz="1400" dirty="0" err="1">
                <a:solidFill>
                  <a:srgbClr val="231F20"/>
                </a:solidFill>
                <a:effectLst/>
                <a:latin typeface="Times New Roman" panose="02020603050405020304" pitchFamily="18" charset="0"/>
                <a:ea typeface="Calibri" panose="020F0502020204030204" pitchFamily="34" charset="0"/>
              </a:rPr>
              <a:t>bangunan</a:t>
            </a:r>
            <a:r>
              <a:rPr lang="en-US" sz="1400" dirty="0">
                <a:solidFill>
                  <a:srgbClr val="231F20"/>
                </a:solidFill>
                <a:effectLst/>
                <a:latin typeface="Times New Roman" panose="02020603050405020304" pitchFamily="18" charset="0"/>
                <a:ea typeface="Calibri" panose="020F0502020204030204" pitchFamily="34" charset="0"/>
              </a:rPr>
              <a:t>. </a:t>
            </a:r>
            <a:r>
              <a:rPr lang="en-US" sz="1400" dirty="0" err="1">
                <a:solidFill>
                  <a:srgbClr val="231F20"/>
                </a:solidFill>
                <a:effectLst/>
                <a:latin typeface="Times New Roman" panose="02020603050405020304" pitchFamily="18" charset="0"/>
                <a:ea typeface="Calibri" panose="020F0502020204030204" pitchFamily="34" charset="0"/>
              </a:rPr>
              <a:t>Jurnal</a:t>
            </a:r>
            <a:r>
              <a:rPr lang="en-US" sz="1400" dirty="0">
                <a:solidFill>
                  <a:srgbClr val="231F20"/>
                </a:solidFill>
                <a:effectLst/>
                <a:latin typeface="Times New Roman" panose="02020603050405020304" pitchFamily="18" charset="0"/>
                <a:ea typeface="Calibri" panose="020F0502020204030204" pitchFamily="34" charset="0"/>
              </a:rPr>
              <a:t> </a:t>
            </a:r>
            <a:r>
              <a:rPr lang="en-US" sz="1400" dirty="0" err="1">
                <a:solidFill>
                  <a:srgbClr val="231F20"/>
                </a:solidFill>
                <a:effectLst/>
                <a:latin typeface="Times New Roman" panose="02020603050405020304" pitchFamily="18" charset="0"/>
                <a:ea typeface="Calibri" panose="020F0502020204030204" pitchFamily="34" charset="0"/>
              </a:rPr>
              <a:t>Penelitian</a:t>
            </a:r>
            <a:r>
              <a:rPr lang="en-US" sz="1400" dirty="0">
                <a:solidFill>
                  <a:srgbClr val="231F20"/>
                </a:solidFill>
                <a:effectLst/>
                <a:latin typeface="Times New Roman" panose="02020603050405020304" pitchFamily="18" charset="0"/>
                <a:ea typeface="Calibri" panose="020F0502020204030204" pitchFamily="34" charset="0"/>
              </a:rPr>
              <a:t> </a:t>
            </a:r>
            <a:r>
              <a:rPr lang="en-US" sz="1400" dirty="0" err="1">
                <a:solidFill>
                  <a:srgbClr val="231F20"/>
                </a:solidFill>
                <a:effectLst/>
                <a:latin typeface="Times New Roman" panose="02020603050405020304" pitchFamily="18" charset="0"/>
                <a:ea typeface="Calibri" panose="020F0502020204030204" pitchFamily="34" charset="0"/>
              </a:rPr>
              <a:t>Pemukiman</a:t>
            </a:r>
            <a:r>
              <a:rPr lang="en-US" sz="1400" dirty="0">
                <a:solidFill>
                  <a:srgbClr val="231F20"/>
                </a:solidFill>
                <a:effectLst/>
                <a:latin typeface="Times New Roman" panose="02020603050405020304" pitchFamily="18" charset="0"/>
                <a:ea typeface="Calibri" panose="020F0502020204030204" pitchFamily="34" charset="0"/>
              </a:rPr>
              <a:t>. Vol. IV No. 7-8 </a:t>
            </a:r>
            <a:r>
              <a:rPr lang="en-US" sz="1400" dirty="0" err="1">
                <a:solidFill>
                  <a:srgbClr val="231F20"/>
                </a:solidFill>
                <a:effectLst/>
                <a:latin typeface="Times New Roman" panose="02020603050405020304" pitchFamily="18" charset="0"/>
                <a:ea typeface="Calibri" panose="020F0502020204030204" pitchFamily="34" charset="0"/>
              </a:rPr>
              <a:t>Juli-Agustus</a:t>
            </a:r>
            <a:r>
              <a:rPr lang="en-US" sz="1400" dirty="0">
                <a:solidFill>
                  <a:srgbClr val="231F20"/>
                </a:solidFill>
                <a:effectLst/>
                <a:latin typeface="Times New Roman" panose="02020603050405020304" pitchFamily="18" charset="0"/>
                <a:ea typeface="Calibri" panose="020F0502020204030204" pitchFamily="34" charset="0"/>
              </a:rPr>
              <a:t>. Bandung.</a:t>
            </a:r>
            <a:endParaRPr lang="en-ID" sz="1400" dirty="0">
              <a:effectLst/>
              <a:latin typeface="Times New Roman" panose="02020603050405020304" pitchFamily="18" charset="0"/>
              <a:ea typeface="Calibri" panose="020F0502020204030204" pitchFamily="34" charset="0"/>
            </a:endParaRPr>
          </a:p>
          <a:p>
            <a:pPr marL="342900" lvl="0" indent="-342900">
              <a:lnSpc>
                <a:spcPct val="107000"/>
              </a:lnSpc>
              <a:buFont typeface="+mj-lt"/>
              <a:buAutoNum type="arabicPeriod"/>
            </a:pPr>
            <a:r>
              <a:rPr lang="en-US" sz="1400" i="1" dirty="0" err="1">
                <a:effectLst/>
                <a:latin typeface="Times New Roman" panose="02020603050405020304" pitchFamily="18" charset="0"/>
                <a:ea typeface="Times New Roman" panose="02020603050405020304" pitchFamily="18" charset="0"/>
              </a:rPr>
              <a:t>Kolokium</a:t>
            </a:r>
            <a:r>
              <a:rPr lang="en-US" sz="1400" i="1" dirty="0">
                <a:effectLst/>
                <a:latin typeface="Times New Roman" panose="02020603050405020304" pitchFamily="18" charset="0"/>
                <a:ea typeface="Times New Roman" panose="02020603050405020304" pitchFamily="18" charset="0"/>
              </a:rPr>
              <a:t> Hasil </a:t>
            </a:r>
            <a:r>
              <a:rPr lang="en-US" sz="1400" i="1" dirty="0" err="1">
                <a:effectLst/>
                <a:latin typeface="Times New Roman" panose="02020603050405020304" pitchFamily="18" charset="0"/>
                <a:ea typeface="Times New Roman" panose="02020603050405020304" pitchFamily="18" charset="0"/>
              </a:rPr>
              <a:t>Lapangan</a:t>
            </a:r>
            <a:r>
              <a:rPr lang="en-US" sz="1400" b="1" dirty="0">
                <a:effectLst/>
                <a:latin typeface="Times New Roman" panose="02020603050405020304" pitchFamily="18" charset="0"/>
                <a:ea typeface="Times New Roman" panose="02020603050405020304" pitchFamily="18" charset="0"/>
              </a:rPr>
              <a:t> </a:t>
            </a:r>
            <a:r>
              <a:rPr lang="en-US" sz="1400" i="1" dirty="0">
                <a:effectLst/>
                <a:latin typeface="Times New Roman" panose="02020603050405020304" pitchFamily="18" charset="0"/>
                <a:ea typeface="Times New Roman" panose="02020603050405020304" pitchFamily="18" charset="0"/>
              </a:rPr>
              <a:t>–</a:t>
            </a:r>
            <a:r>
              <a:rPr lang="en-US" sz="1400" b="1" dirty="0">
                <a:effectLst/>
                <a:latin typeface="Times New Roman" panose="02020603050405020304" pitchFamily="18" charset="0"/>
                <a:ea typeface="Times New Roman" panose="02020603050405020304" pitchFamily="18" charset="0"/>
              </a:rPr>
              <a:t> </a:t>
            </a:r>
            <a:r>
              <a:rPr lang="en-US" sz="1400" i="1" dirty="0">
                <a:effectLst/>
                <a:latin typeface="Times New Roman" panose="02020603050405020304" pitchFamily="18" charset="0"/>
                <a:ea typeface="Times New Roman" panose="02020603050405020304" pitchFamily="18" charset="0"/>
              </a:rPr>
              <a:t>DIM, 2005 oleh Danny Z . Herman</a:t>
            </a:r>
            <a:endParaRPr lang="en-ID" sz="1400" dirty="0">
              <a:effectLst/>
              <a:latin typeface="Times New Roman" panose="02020603050405020304" pitchFamily="18" charset="0"/>
              <a:ea typeface="Calibri" panose="020F0502020204030204" pitchFamily="34" charset="0"/>
            </a:endParaRPr>
          </a:p>
          <a:p>
            <a:pPr marL="342900" lvl="0" indent="-342900" algn="just">
              <a:lnSpc>
                <a:spcPct val="107000"/>
              </a:lnSpc>
              <a:spcAft>
                <a:spcPts val="1000"/>
              </a:spcAft>
              <a:buFont typeface="+mj-lt"/>
              <a:buAutoNum type="arabicPeriod"/>
            </a:pPr>
            <a:r>
              <a:rPr lang="en-US" sz="1400" dirty="0">
                <a:effectLst/>
                <a:latin typeface="Times New Roman" panose="02020603050405020304" pitchFamily="18" charset="0"/>
                <a:ea typeface="Calibri" panose="020F0502020204030204" pitchFamily="34" charset="0"/>
              </a:rPr>
              <a:t>Dhiraj Mehta, Poonam Mondal, </a:t>
            </a:r>
            <a:r>
              <a:rPr lang="en-US" sz="1400" dirty="0" err="1">
                <a:effectLst/>
                <a:latin typeface="Times New Roman" panose="02020603050405020304" pitchFamily="18" charset="0"/>
                <a:ea typeface="Calibri" panose="020F0502020204030204" pitchFamily="34" charset="0"/>
              </a:rPr>
              <a:t>Suja</a:t>
            </a:r>
            <a:r>
              <a:rPr lang="en-US" sz="1400" dirty="0">
                <a:effectLst/>
                <a:latin typeface="Times New Roman" panose="02020603050405020304" pitchFamily="18" charset="0"/>
                <a:ea typeface="Calibri" panose="020F0502020204030204" pitchFamily="34" charset="0"/>
              </a:rPr>
              <a:t> George (2016). Utilization of marble waste as novel adsorbent for removal of fluoride ions from aqueous solution. </a:t>
            </a:r>
            <a:r>
              <a:rPr lang="en-US" sz="1400" b="1" dirty="0">
                <a:effectLst/>
                <a:latin typeface="Times New Roman" panose="02020603050405020304" pitchFamily="18" charset="0"/>
                <a:ea typeface="Calibri" panose="020F0502020204030204" pitchFamily="34" charset="0"/>
              </a:rPr>
              <a:t>Vol.4</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pg</a:t>
            </a:r>
            <a:r>
              <a:rPr lang="en-US" sz="1400" dirty="0">
                <a:effectLst/>
                <a:latin typeface="Times New Roman" panose="02020603050405020304" pitchFamily="18" charset="0"/>
                <a:ea typeface="Calibri" panose="020F0502020204030204" pitchFamily="34" charset="0"/>
              </a:rPr>
              <a:t> 932-942.</a:t>
            </a:r>
            <a:endParaRPr lang="en-ID" sz="1400" dirty="0">
              <a:effectLst/>
              <a:latin typeface="Times New Roman" panose="02020603050405020304" pitchFamily="18" charset="0"/>
              <a:ea typeface="Calibri" panose="020F0502020204030204" pitchFamily="34" charset="0"/>
            </a:endParaRPr>
          </a:p>
          <a:p>
            <a:pPr marL="342900" lvl="0" indent="-342900" algn="just">
              <a:lnSpc>
                <a:spcPct val="107000"/>
              </a:lnSpc>
              <a:spcAft>
                <a:spcPts val="1000"/>
              </a:spcAft>
              <a:buFont typeface="+mj-lt"/>
              <a:buAutoNum type="arabicPeriod"/>
            </a:pPr>
            <a:r>
              <a:rPr lang="en-US" sz="1400" dirty="0">
                <a:solidFill>
                  <a:srgbClr val="222222"/>
                </a:solidFill>
                <a:effectLst/>
                <a:latin typeface="Times New Roman" panose="02020603050405020304" pitchFamily="18" charset="0"/>
                <a:ea typeface="Calibri" panose="020F0502020204030204" pitchFamily="34" charset="0"/>
              </a:rPr>
              <a:t>Granados, M. L., </a:t>
            </a:r>
            <a:r>
              <a:rPr lang="en-US" sz="1400" dirty="0" err="1">
                <a:solidFill>
                  <a:srgbClr val="222222"/>
                </a:solidFill>
                <a:effectLst/>
                <a:latin typeface="Times New Roman" panose="02020603050405020304" pitchFamily="18" charset="0"/>
                <a:ea typeface="Calibri" panose="020F0502020204030204" pitchFamily="34" charset="0"/>
              </a:rPr>
              <a:t>Poves</a:t>
            </a:r>
            <a:r>
              <a:rPr lang="en-US" sz="1400" dirty="0">
                <a:solidFill>
                  <a:srgbClr val="222222"/>
                </a:solidFill>
                <a:effectLst/>
                <a:latin typeface="Times New Roman" panose="02020603050405020304" pitchFamily="18" charset="0"/>
                <a:ea typeface="Calibri" panose="020F0502020204030204" pitchFamily="34" charset="0"/>
              </a:rPr>
              <a:t>, M. Z., Alonso, D. M., Mariscal, R., Galisteo, F. C., Moreno-</a:t>
            </a:r>
            <a:r>
              <a:rPr lang="en-US" sz="1400" dirty="0" err="1">
                <a:solidFill>
                  <a:srgbClr val="222222"/>
                </a:solidFill>
                <a:effectLst/>
                <a:latin typeface="Times New Roman" panose="02020603050405020304" pitchFamily="18" charset="0"/>
                <a:ea typeface="Calibri" panose="020F0502020204030204" pitchFamily="34" charset="0"/>
              </a:rPr>
              <a:t>Tost</a:t>
            </a:r>
            <a:r>
              <a:rPr lang="en-US" sz="1400" dirty="0">
                <a:solidFill>
                  <a:srgbClr val="222222"/>
                </a:solidFill>
                <a:effectLst/>
                <a:latin typeface="Times New Roman" panose="02020603050405020304" pitchFamily="18" charset="0"/>
                <a:ea typeface="Calibri" panose="020F0502020204030204" pitchFamily="34" charset="0"/>
              </a:rPr>
              <a:t>, R., ... &amp; Fierro, J. L. G. (2007). Biodiesel from sunflower oil by using activated calcium oxide. </a:t>
            </a:r>
            <a:r>
              <a:rPr lang="en-ID" sz="1400" i="1" dirty="0">
                <a:effectLst/>
                <a:latin typeface="Times New Roman" panose="02020603050405020304" pitchFamily="18" charset="0"/>
                <a:ea typeface="Calibri" panose="020F0502020204030204" pitchFamily="34" charset="0"/>
              </a:rPr>
              <a:t>Applied Catalysis B: Environmental</a:t>
            </a:r>
            <a:r>
              <a:rPr lang="en-ID" sz="1400" dirty="0">
                <a:effectLst/>
                <a:latin typeface="Times New Roman" panose="02020603050405020304" pitchFamily="18" charset="0"/>
                <a:ea typeface="Calibri" panose="020F0502020204030204" pitchFamily="34" charset="0"/>
              </a:rPr>
              <a:t>, </a:t>
            </a:r>
            <a:r>
              <a:rPr lang="en-ID" sz="1400" i="1" dirty="0">
                <a:effectLst/>
                <a:latin typeface="Times New Roman" panose="02020603050405020304" pitchFamily="18" charset="0"/>
                <a:ea typeface="Calibri" panose="020F0502020204030204" pitchFamily="34" charset="0"/>
              </a:rPr>
              <a:t>73</a:t>
            </a:r>
            <a:r>
              <a:rPr lang="en-ID" sz="1400" dirty="0">
                <a:effectLst/>
                <a:latin typeface="Times New Roman" panose="02020603050405020304" pitchFamily="18" charset="0"/>
                <a:ea typeface="Calibri" panose="020F0502020204030204" pitchFamily="34" charset="0"/>
              </a:rPr>
              <a:t>(3-4), 317-326.</a:t>
            </a:r>
          </a:p>
          <a:p>
            <a:pPr marL="342900" lvl="0" indent="-342900" algn="just">
              <a:lnSpc>
                <a:spcPct val="107000"/>
              </a:lnSpc>
              <a:spcAft>
                <a:spcPts val="1000"/>
              </a:spcAft>
              <a:buFont typeface="+mj-lt"/>
              <a:buAutoNum type="arabicPeriod"/>
            </a:pPr>
            <a:r>
              <a:rPr lang="en-US" sz="1400" dirty="0">
                <a:effectLst/>
                <a:latin typeface="Times New Roman" panose="02020603050405020304" pitchFamily="18" charset="0"/>
                <a:ea typeface="Times New Roman" panose="02020603050405020304" pitchFamily="18" charset="0"/>
              </a:rPr>
              <a:t>Liu X, </a:t>
            </a:r>
            <a:r>
              <a:rPr lang="en-US" sz="1400" dirty="0" err="1">
                <a:effectLst/>
                <a:latin typeface="Times New Roman" panose="02020603050405020304" pitchFamily="18" charset="0"/>
                <a:ea typeface="Times New Roman" panose="02020603050405020304" pitchFamily="18" charset="0"/>
              </a:rPr>
              <a:t>He.H</a:t>
            </a:r>
            <a:r>
              <a:rPr lang="en-US" sz="1400" dirty="0">
                <a:effectLst/>
                <a:latin typeface="Times New Roman" panose="02020603050405020304" pitchFamily="18" charset="0"/>
                <a:ea typeface="Times New Roman" panose="02020603050405020304" pitchFamily="18" charset="0"/>
              </a:rPr>
              <a:t>., Wang Y., </a:t>
            </a:r>
            <a:r>
              <a:rPr lang="en-US" sz="1400" dirty="0" err="1">
                <a:effectLst/>
                <a:latin typeface="Times New Roman" panose="02020603050405020304" pitchFamily="18" charset="0"/>
                <a:ea typeface="Times New Roman" panose="02020603050405020304" pitchFamily="18" charset="0"/>
              </a:rPr>
              <a:t>Zhu.S</a:t>
            </a:r>
            <a:r>
              <a:rPr lang="en-US" sz="1400" dirty="0">
                <a:effectLst/>
                <a:latin typeface="Times New Roman" panose="02020603050405020304" pitchFamily="18" charset="0"/>
                <a:ea typeface="Times New Roman" panose="02020603050405020304" pitchFamily="18" charset="0"/>
              </a:rPr>
              <a:t>., and </a:t>
            </a:r>
            <a:r>
              <a:rPr lang="en-US" sz="1400" dirty="0" err="1">
                <a:effectLst/>
                <a:latin typeface="Times New Roman" panose="02020603050405020304" pitchFamily="18" charset="0"/>
                <a:ea typeface="Times New Roman" panose="02020603050405020304" pitchFamily="18" charset="0"/>
              </a:rPr>
              <a:t>Oiao</a:t>
            </a:r>
            <a:r>
              <a:rPr lang="en-US" sz="1400" dirty="0">
                <a:effectLst/>
                <a:latin typeface="Times New Roman" panose="02020603050405020304" pitchFamily="18" charset="0"/>
                <a:ea typeface="Times New Roman" panose="02020603050405020304" pitchFamily="18" charset="0"/>
              </a:rPr>
              <a:t> X., 2008 </a:t>
            </a:r>
            <a:r>
              <a:rPr lang="en-US" sz="1400" dirty="0" err="1">
                <a:effectLst/>
                <a:latin typeface="Times New Roman" panose="02020603050405020304" pitchFamily="18" charset="0"/>
                <a:ea typeface="Times New Roman" panose="02020603050405020304" pitchFamily="18" charset="0"/>
              </a:rPr>
              <a:t>Transesterfication</a:t>
            </a:r>
            <a:r>
              <a:rPr lang="en-US" sz="1400" dirty="0">
                <a:effectLst/>
                <a:latin typeface="Times New Roman" panose="02020603050405020304" pitchFamily="18" charset="0"/>
                <a:ea typeface="Times New Roman" panose="02020603050405020304" pitchFamily="18" charset="0"/>
              </a:rPr>
              <a:t> of soybean oil to biodiesel using </a:t>
            </a:r>
            <a:r>
              <a:rPr lang="en-US" sz="1400" dirty="0" err="1">
                <a:effectLst/>
                <a:latin typeface="Times New Roman" panose="02020603050405020304" pitchFamily="18" charset="0"/>
                <a:ea typeface="Times New Roman" panose="02020603050405020304" pitchFamily="18" charset="0"/>
              </a:rPr>
              <a:t>CaO</a:t>
            </a:r>
            <a:r>
              <a:rPr lang="en-US" sz="1400" dirty="0">
                <a:effectLst/>
                <a:latin typeface="Times New Roman" panose="02020603050405020304" pitchFamily="18" charset="0"/>
                <a:ea typeface="Times New Roman" panose="02020603050405020304" pitchFamily="18" charset="0"/>
              </a:rPr>
              <a:t> as a Solid Base </a:t>
            </a:r>
            <a:r>
              <a:rPr lang="en-US" sz="1400" dirty="0" err="1">
                <a:effectLst/>
                <a:latin typeface="Times New Roman" panose="02020603050405020304" pitchFamily="18" charset="0"/>
                <a:ea typeface="Times New Roman" panose="02020603050405020304" pitchFamily="18" charset="0"/>
              </a:rPr>
              <a:t>Catalys</a:t>
            </a:r>
            <a:r>
              <a:rPr lang="en-US" sz="1400" dirty="0">
                <a:effectLst/>
                <a:latin typeface="Times New Roman" panose="02020603050405020304" pitchFamily="18" charset="0"/>
                <a:ea typeface="Times New Roman" panose="02020603050405020304" pitchFamily="18" charset="0"/>
              </a:rPr>
              <a:t> Fuel 87:216-221.</a:t>
            </a:r>
            <a:endParaRPr lang="en-ID" sz="1400" dirty="0">
              <a:effectLst/>
              <a:latin typeface="Times New Roman" panose="02020603050405020304" pitchFamily="18" charset="0"/>
              <a:ea typeface="Calibri" panose="020F0502020204030204" pitchFamily="34" charset="0"/>
            </a:endParaRPr>
          </a:p>
          <a:p>
            <a:pPr marL="342900" lvl="0" indent="-342900" algn="just">
              <a:lnSpc>
                <a:spcPct val="107000"/>
              </a:lnSpc>
              <a:spcAft>
                <a:spcPts val="1000"/>
              </a:spcAft>
              <a:buFont typeface="+mj-lt"/>
              <a:buAutoNum type="arabicPeriod"/>
            </a:pPr>
            <a:r>
              <a:rPr lang="en-US" sz="1400" dirty="0">
                <a:solidFill>
                  <a:srgbClr val="222222"/>
                </a:solidFill>
                <a:effectLst/>
                <a:latin typeface="Times New Roman" panose="02020603050405020304" pitchFamily="18" charset="0"/>
                <a:ea typeface="Calibri" panose="020F0502020204030204" pitchFamily="34" charset="0"/>
              </a:rPr>
              <a:t>Tang, Y., Meng, M., Zhang, J., &amp; Lu, Y. (2011). RETRACTED: efficient preparation of biodiesel from rapeseed oil over modified </a:t>
            </a:r>
            <a:r>
              <a:rPr lang="en-US" sz="1400" dirty="0" err="1">
                <a:solidFill>
                  <a:srgbClr val="222222"/>
                </a:solidFill>
                <a:effectLst/>
                <a:latin typeface="Times New Roman" panose="02020603050405020304" pitchFamily="18" charset="0"/>
                <a:ea typeface="Calibri" panose="020F0502020204030204" pitchFamily="34" charset="0"/>
              </a:rPr>
              <a:t>CaO</a:t>
            </a:r>
            <a:r>
              <a:rPr lang="en-US" sz="1400" dirty="0">
                <a:solidFill>
                  <a:srgbClr val="222222"/>
                </a:solidFill>
                <a:effectLst/>
                <a:latin typeface="Times New Roman" panose="02020603050405020304" pitchFamily="18" charset="0"/>
                <a:ea typeface="Calibri" panose="020F0502020204030204" pitchFamily="34" charset="0"/>
              </a:rPr>
              <a:t>.</a:t>
            </a:r>
            <a:endParaRPr lang="en-ID" sz="1400" dirty="0">
              <a:effectLst/>
              <a:latin typeface="Times New Roman" panose="02020603050405020304" pitchFamily="18" charset="0"/>
              <a:ea typeface="Calibri" panose="020F0502020204030204" pitchFamily="34" charset="0"/>
            </a:endParaRPr>
          </a:p>
          <a:p>
            <a:pPr marL="342900" lvl="0" indent="-342900" algn="just">
              <a:lnSpc>
                <a:spcPct val="107000"/>
              </a:lnSpc>
              <a:spcAft>
                <a:spcPts val="1000"/>
              </a:spcAft>
              <a:buFont typeface="+mj-lt"/>
              <a:buAutoNum type="arabicPeriod"/>
            </a:pPr>
            <a:r>
              <a:rPr lang="en-US" sz="1400" dirty="0">
                <a:effectLst/>
                <a:latin typeface="Times New Roman" panose="02020603050405020304" pitchFamily="18" charset="0"/>
                <a:ea typeface="Calibri" panose="020F0502020204030204" pitchFamily="34" charset="0"/>
              </a:rPr>
              <a:t>A.M, Noor. Naseem U.K,A.B Muhammad, S.R. </a:t>
            </a:r>
            <a:r>
              <a:rPr lang="en-US" sz="1400" dirty="0" err="1">
                <a:effectLst/>
                <a:latin typeface="Times New Roman" panose="02020603050405020304" pitchFamily="18" charset="0"/>
                <a:ea typeface="Calibri" panose="020F0502020204030204" pitchFamily="34" charset="0"/>
              </a:rPr>
              <a:t>Salihuddin</a:t>
            </a:r>
            <a:r>
              <a:rPr lang="en-US" sz="1400" dirty="0">
                <a:effectLst/>
                <a:latin typeface="Times New Roman" panose="02020603050405020304" pitchFamily="18" charset="0"/>
                <a:ea typeface="Calibri" panose="020F0502020204030204" pitchFamily="34" charset="0"/>
              </a:rPr>
              <a:t>. (2014). </a:t>
            </a:r>
            <a:r>
              <a:rPr lang="en-US" sz="1400" dirty="0" err="1">
                <a:effectLst/>
                <a:latin typeface="Times New Roman" panose="02020603050405020304" pitchFamily="18" charset="0"/>
                <a:ea typeface="Calibri" panose="020F0502020204030204" pitchFamily="34" charset="0"/>
              </a:rPr>
              <a:t>NExperimental</a:t>
            </a:r>
            <a:r>
              <a:rPr lang="en-US" sz="1400" dirty="0">
                <a:effectLst/>
                <a:latin typeface="Times New Roman" panose="02020603050405020304" pitchFamily="18" charset="0"/>
                <a:ea typeface="Calibri" panose="020F0502020204030204" pitchFamily="34" charset="0"/>
              </a:rPr>
              <a:t> study of compressive strength of resin grout with marble powder. European International Journal of Science and Technology </a:t>
            </a:r>
            <a:r>
              <a:rPr lang="en-US" sz="1400" b="1" dirty="0">
                <a:effectLst/>
                <a:latin typeface="Times New Roman" panose="02020603050405020304" pitchFamily="18" charset="0"/>
                <a:ea typeface="Calibri" panose="020F0502020204030204" pitchFamily="34" charset="0"/>
              </a:rPr>
              <a:t>Vol 3</a:t>
            </a:r>
            <a:r>
              <a:rPr lang="en-US" sz="1400" dirty="0">
                <a:effectLst/>
                <a:latin typeface="Times New Roman" panose="02020603050405020304" pitchFamily="18" charset="0"/>
                <a:ea typeface="Calibri" panose="020F0502020204030204" pitchFamily="34" charset="0"/>
              </a:rPr>
              <a:t> No.4</a:t>
            </a:r>
            <a:endParaRPr lang="en-ID" sz="1400" dirty="0">
              <a:effectLst/>
              <a:latin typeface="Times New Roman" panose="02020603050405020304" pitchFamily="18" charset="0"/>
              <a:ea typeface="Calibri" panose="020F0502020204030204" pitchFamily="34" charset="0"/>
            </a:endParaRPr>
          </a:p>
          <a:p>
            <a:pPr marL="342900" lvl="0" indent="-342900">
              <a:lnSpc>
                <a:spcPct val="107000"/>
              </a:lnSpc>
              <a:spcBef>
                <a:spcPts val="1200"/>
              </a:spcBef>
              <a:spcAft>
                <a:spcPts val="1000"/>
              </a:spcAft>
              <a:buFont typeface="+mj-lt"/>
              <a:buAutoNum type="arabicPeriod"/>
            </a:pPr>
            <a:r>
              <a:rPr lang="en-US" sz="1400" dirty="0">
                <a:effectLst/>
                <a:latin typeface="Times New Roman" panose="02020603050405020304" pitchFamily="18" charset="0"/>
                <a:ea typeface="Calibri" panose="020F0502020204030204" pitchFamily="34" charset="0"/>
              </a:rPr>
              <a:t>Clarke, A. R. 2002. Microscopy techniques for materials science. CRC Press (electronic resource)</a:t>
            </a:r>
            <a:endParaRPr lang="en-ID"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22601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776" y="2412290"/>
            <a:ext cx="7886700" cy="1325563"/>
          </a:xfrm>
        </p:spPr>
        <p:txBody>
          <a:bodyPr/>
          <a:lstStyle/>
          <a:p>
            <a:pPr algn="ctr"/>
            <a:r>
              <a:rPr lang="en-US" dirty="0"/>
              <a:t>THANK YOU</a:t>
            </a:r>
          </a:p>
        </p:txBody>
      </p:sp>
    </p:spTree>
    <p:extLst>
      <p:ext uri="{BB962C8B-B14F-4D97-AF65-F5344CB8AC3E}">
        <p14:creationId xmlns:p14="http://schemas.microsoft.com/office/powerpoint/2010/main" val="4161551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196468" cy="84749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OUTLINE</a:t>
            </a:r>
          </a:p>
        </p:txBody>
      </p:sp>
      <p:sp>
        <p:nvSpPr>
          <p:cNvPr id="6" name="Rounded Rectangle 5"/>
          <p:cNvSpPr/>
          <p:nvPr/>
        </p:nvSpPr>
        <p:spPr>
          <a:xfrm>
            <a:off x="423746" y="1442221"/>
            <a:ext cx="4583151" cy="602166"/>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lumMod val="75000"/>
                  </a:schemeClr>
                </a:solidFill>
                <a:latin typeface="Arial Black" panose="020B0A04020102020204" pitchFamily="34" charset="0"/>
              </a:rPr>
              <a:t>PENDAHULUAN</a:t>
            </a:r>
          </a:p>
        </p:txBody>
      </p:sp>
      <p:sp>
        <p:nvSpPr>
          <p:cNvPr id="7" name="Rounded Rectangle 6"/>
          <p:cNvSpPr/>
          <p:nvPr/>
        </p:nvSpPr>
        <p:spPr>
          <a:xfrm>
            <a:off x="1850269" y="2917893"/>
            <a:ext cx="4583151" cy="602166"/>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lumMod val="75000"/>
                  </a:schemeClr>
                </a:solidFill>
                <a:latin typeface="Arial Black" panose="020B0A04020102020204" pitchFamily="34" charset="0"/>
              </a:rPr>
              <a:t>METODE PENELITIAN</a:t>
            </a:r>
          </a:p>
        </p:txBody>
      </p:sp>
      <p:sp>
        <p:nvSpPr>
          <p:cNvPr id="8" name="Rounded Rectangle 7"/>
          <p:cNvSpPr/>
          <p:nvPr/>
        </p:nvSpPr>
        <p:spPr>
          <a:xfrm>
            <a:off x="1083526" y="2191399"/>
            <a:ext cx="4583151" cy="60216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lumMod val="60000"/>
                    <a:lumOff val="40000"/>
                  </a:schemeClr>
                </a:solidFill>
                <a:latin typeface="Arial Black" panose="020B0A04020102020204" pitchFamily="34" charset="0"/>
              </a:rPr>
              <a:t>TINJAUAN PUSTAKA </a:t>
            </a:r>
          </a:p>
        </p:txBody>
      </p:sp>
      <p:sp>
        <p:nvSpPr>
          <p:cNvPr id="9" name="Rounded Rectangle 8"/>
          <p:cNvSpPr/>
          <p:nvPr/>
        </p:nvSpPr>
        <p:spPr>
          <a:xfrm>
            <a:off x="2904892" y="3667071"/>
            <a:ext cx="4583151" cy="60216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lumMod val="60000"/>
                    <a:lumOff val="40000"/>
                  </a:schemeClr>
                </a:solidFill>
                <a:latin typeface="Arial Black" panose="020B0A04020102020204" pitchFamily="34" charset="0"/>
              </a:rPr>
              <a:t>HASIL PEMBAHASAN</a:t>
            </a:r>
          </a:p>
        </p:txBody>
      </p:sp>
      <p:sp>
        <p:nvSpPr>
          <p:cNvPr id="11" name="Rounded Rectangle 10"/>
          <p:cNvSpPr/>
          <p:nvPr/>
        </p:nvSpPr>
        <p:spPr>
          <a:xfrm>
            <a:off x="4141845" y="4404907"/>
            <a:ext cx="4583151" cy="602166"/>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lumMod val="75000"/>
                  </a:schemeClr>
                </a:solidFill>
                <a:latin typeface="Arial Black" panose="020B0A04020102020204" pitchFamily="34" charset="0"/>
              </a:rPr>
              <a:t>KESIMPULAN</a:t>
            </a:r>
          </a:p>
        </p:txBody>
      </p:sp>
    </p:spTree>
    <p:extLst>
      <p:ext uri="{BB962C8B-B14F-4D97-AF65-F5344CB8AC3E}">
        <p14:creationId xmlns:p14="http://schemas.microsoft.com/office/powerpoint/2010/main" val="117506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60849" y="0"/>
            <a:ext cx="4583151" cy="602166"/>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lumMod val="75000"/>
                  </a:schemeClr>
                </a:solidFill>
                <a:latin typeface="Arial Black" panose="020B0A04020102020204" pitchFamily="34" charset="0"/>
              </a:rPr>
              <a:t>BACKGROUND</a:t>
            </a:r>
          </a:p>
        </p:txBody>
      </p:sp>
      <p:grpSp>
        <p:nvGrpSpPr>
          <p:cNvPr id="30" name="Group 29"/>
          <p:cNvGrpSpPr/>
          <p:nvPr/>
        </p:nvGrpSpPr>
        <p:grpSpPr>
          <a:xfrm>
            <a:off x="152400" y="524304"/>
            <a:ext cx="8589739" cy="1655834"/>
            <a:chOff x="152400" y="953828"/>
            <a:chExt cx="8589739" cy="1241751"/>
          </a:xfrm>
        </p:grpSpPr>
        <p:sp>
          <p:nvSpPr>
            <p:cNvPr id="25" name="Rounded Rectangle 24"/>
            <p:cNvSpPr/>
            <p:nvPr/>
          </p:nvSpPr>
          <p:spPr>
            <a:xfrm>
              <a:off x="433387" y="1244788"/>
              <a:ext cx="8308752" cy="950791"/>
            </a:xfrm>
            <a:prstGeom prst="roundRec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Oval 25"/>
            <p:cNvSpPr/>
            <p:nvPr/>
          </p:nvSpPr>
          <p:spPr>
            <a:xfrm>
              <a:off x="152400" y="953828"/>
              <a:ext cx="561975" cy="7128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1</a:t>
              </a:r>
            </a:p>
          </p:txBody>
        </p:sp>
      </p:grpSp>
      <p:grpSp>
        <p:nvGrpSpPr>
          <p:cNvPr id="11" name="Group 10"/>
          <p:cNvGrpSpPr/>
          <p:nvPr/>
        </p:nvGrpSpPr>
        <p:grpSpPr>
          <a:xfrm>
            <a:off x="265074" y="2140749"/>
            <a:ext cx="8591550" cy="1547378"/>
            <a:chOff x="-209550" y="867382"/>
            <a:chExt cx="8591550" cy="1374506"/>
          </a:xfrm>
        </p:grpSpPr>
        <p:sp>
          <p:nvSpPr>
            <p:cNvPr id="12" name="Rounded Rectangle 11"/>
            <p:cNvSpPr/>
            <p:nvPr/>
          </p:nvSpPr>
          <p:spPr>
            <a:xfrm>
              <a:off x="152400" y="1091454"/>
              <a:ext cx="8229600" cy="1150434"/>
            </a:xfrm>
            <a:prstGeom prst="roundRec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3" name="Oval 12"/>
            <p:cNvSpPr/>
            <p:nvPr/>
          </p:nvSpPr>
          <p:spPr>
            <a:xfrm>
              <a:off x="-209550" y="867382"/>
              <a:ext cx="723900" cy="7953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2</a:t>
              </a:r>
            </a:p>
          </p:txBody>
        </p:sp>
      </p:grpSp>
      <p:grpSp>
        <p:nvGrpSpPr>
          <p:cNvPr id="14" name="Group 13" descr="Penelitian ini bertujuan sebagai langkah awal identifikasi dari limbah industri marmer. Limbah yang terdiri dari fasa limbah cair, limbah gravel/padat dianalisa melalui dua metode karakterisasi. Fokus pada penelitian ini adalah mengetahui unsur yang terkandung serta gugus fungsi pada limbah. Penelitian ini akan diawali dari pengambilan data dari sampel limbah di Industri Marmer daerah Campur Darat dan Besole. Kemudian dari sampel yang diambil, dianalisis secara kualitatif dan dipilih sampel yang layak diuji dengan Scanning Electron Microscopy (SEM/EDS) serta FTIR. Hasil data uji dianalisis dan diidentifikasi fasa dalam material limbah tersebut. "/>
          <p:cNvGrpSpPr/>
          <p:nvPr/>
        </p:nvGrpSpPr>
        <p:grpSpPr>
          <a:xfrm>
            <a:off x="-22302" y="3570626"/>
            <a:ext cx="8764441" cy="2179934"/>
            <a:chOff x="-933449" y="881034"/>
            <a:chExt cx="8413525" cy="1360854"/>
          </a:xfrm>
        </p:grpSpPr>
        <p:sp>
          <p:nvSpPr>
            <p:cNvPr id="15" name="Rounded Rectangle 14"/>
            <p:cNvSpPr/>
            <p:nvPr/>
          </p:nvSpPr>
          <p:spPr>
            <a:xfrm>
              <a:off x="-209550" y="1091454"/>
              <a:ext cx="7689626" cy="1150434"/>
            </a:xfrm>
            <a:prstGeom prst="roundRec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933449" y="881034"/>
              <a:ext cx="1419224" cy="7953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Black" panose="020B0A04020102020204" pitchFamily="34" charset="0"/>
                </a:rPr>
                <a:t>tujuan</a:t>
              </a:r>
              <a:endParaRPr lang="en-US" dirty="0">
                <a:solidFill>
                  <a:schemeClr val="tx1"/>
                </a:solidFill>
                <a:latin typeface="Arial Black" panose="020B0A04020102020204" pitchFamily="34" charset="0"/>
              </a:endParaRPr>
            </a:p>
          </p:txBody>
        </p:sp>
      </p:grpSp>
      <p:sp>
        <p:nvSpPr>
          <p:cNvPr id="17" name="TextBox 16">
            <a:extLst>
              <a:ext uri="{FF2B5EF4-FFF2-40B4-BE49-F238E27FC236}">
                <a16:creationId xmlns:a16="http://schemas.microsoft.com/office/drawing/2014/main" id="{0115F049-4783-4B03-BB1D-7E7012127EE0}"/>
              </a:ext>
            </a:extLst>
          </p:cNvPr>
          <p:cNvSpPr txBox="1"/>
          <p:nvPr/>
        </p:nvSpPr>
        <p:spPr>
          <a:xfrm>
            <a:off x="1432457" y="3960952"/>
            <a:ext cx="7333342" cy="1655390"/>
          </a:xfrm>
          <a:prstGeom prst="rect">
            <a:avLst/>
          </a:prstGeom>
          <a:noFill/>
        </p:spPr>
        <p:txBody>
          <a:bodyPr wrap="square">
            <a:spAutoFit/>
          </a:bodyPr>
          <a:lstStyle/>
          <a:p>
            <a:pPr indent="457200" algn="just">
              <a:lnSpc>
                <a:spcPct val="107000"/>
              </a:lnSpc>
              <a:spcAft>
                <a:spcPts val="800"/>
              </a:spcAft>
            </a:pPr>
            <a:r>
              <a:rPr lang="en-US" sz="1600" dirty="0" err="1">
                <a:effectLst/>
                <a:latin typeface="Times New Roman" panose="02020603050405020304" pitchFamily="18" charset="0"/>
                <a:ea typeface="Calibri" panose="020F0502020204030204" pitchFamily="34" charset="0"/>
              </a:rPr>
              <a:t>Fokus</a:t>
            </a:r>
            <a:r>
              <a:rPr lang="en-US" sz="1600" dirty="0">
                <a:effectLst/>
                <a:latin typeface="Times New Roman" panose="02020603050405020304" pitchFamily="18" charset="0"/>
                <a:ea typeface="Calibri" panose="020F0502020204030204" pitchFamily="34" charset="0"/>
              </a:rPr>
              <a:t> pada </a:t>
            </a:r>
            <a:r>
              <a:rPr lang="en-US" sz="1600" dirty="0" err="1">
                <a:effectLst/>
                <a:latin typeface="Times New Roman" panose="02020603050405020304" pitchFamily="18" charset="0"/>
                <a:ea typeface="Calibri" panose="020F0502020204030204" pitchFamily="34" charset="0"/>
              </a:rPr>
              <a:t>penelitian</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ini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adalah</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mengetahui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unsur</a:t>
            </a:r>
            <a:r>
              <a:rPr lang="en-US" sz="1600" dirty="0">
                <a:effectLst/>
                <a:latin typeface="Times New Roman" panose="02020603050405020304" pitchFamily="18" charset="0"/>
                <a:ea typeface="Calibri" panose="020F0502020204030204" pitchFamily="34" charset="0"/>
              </a:rPr>
              <a:t> yang </a:t>
            </a:r>
            <a:r>
              <a:rPr lang="en-US" sz="1600" dirty="0" err="1">
                <a:effectLst/>
                <a:latin typeface="Times New Roman" panose="02020603050405020304" pitchFamily="18" charset="0"/>
                <a:ea typeface="Calibri" panose="020F0502020204030204" pitchFamily="34" charset="0"/>
              </a:rPr>
              <a:t>terkandung</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serta</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gugus</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fungsi</a:t>
            </a:r>
            <a:r>
              <a:rPr lang="en-US" sz="1600" dirty="0">
                <a:effectLst/>
                <a:latin typeface="Times New Roman" panose="02020603050405020304" pitchFamily="18" charset="0"/>
                <a:ea typeface="Calibri" panose="020F0502020204030204" pitchFamily="34" charset="0"/>
              </a:rPr>
              <a:t> pada </a:t>
            </a:r>
            <a:r>
              <a:rPr lang="en-US" sz="1600" dirty="0" err="1">
                <a:effectLst/>
                <a:latin typeface="Times New Roman" panose="02020603050405020304" pitchFamily="18" charset="0"/>
                <a:ea typeface="Calibri" panose="020F0502020204030204" pitchFamily="34" charset="0"/>
              </a:rPr>
              <a:t>limbah</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Penelitian</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ini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akan</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diawali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dari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pengambilan</a:t>
            </a:r>
            <a:r>
              <a:rPr lang="en-US" sz="1600" dirty="0">
                <a:effectLst/>
                <a:latin typeface="Times New Roman" panose="02020603050405020304" pitchFamily="18" charset="0"/>
                <a:ea typeface="Calibri" panose="020F0502020204030204" pitchFamily="34" charset="0"/>
              </a:rPr>
              <a:t> data </a:t>
            </a:r>
            <a:r>
              <a:rPr lang="en-US" sz="1600" dirty="0" err="1">
                <a:effectLst/>
                <a:latin typeface="Times New Roman" panose="02020603050405020304" pitchFamily="18" charset="0"/>
                <a:ea typeface="Calibri" panose="020F0502020204030204" pitchFamily="34" charset="0"/>
              </a:rPr>
              <a:t>dari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sampel</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limbah</a:t>
            </a:r>
            <a:r>
              <a:rPr lang="en-US" sz="1600" dirty="0">
                <a:effectLst/>
                <a:latin typeface="Times New Roman" panose="02020603050405020304" pitchFamily="18" charset="0"/>
                <a:ea typeface="Calibri" panose="020F0502020204030204" pitchFamily="34" charset="0"/>
              </a:rPr>
              <a:t> di </a:t>
            </a:r>
            <a:r>
              <a:rPr lang="en-US" sz="1600" dirty="0" err="1">
                <a:effectLst/>
                <a:latin typeface="Times New Roman" panose="02020603050405020304" pitchFamily="18" charset="0"/>
                <a:ea typeface="Calibri" panose="020F0502020204030204" pitchFamily="34" charset="0"/>
              </a:rPr>
              <a:t>Industri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Marmer</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daerah</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Campur</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Darat</a:t>
            </a:r>
            <a:r>
              <a:rPr lang="en-US" sz="1600" dirty="0">
                <a:effectLst/>
                <a:latin typeface="Times New Roman" panose="02020603050405020304" pitchFamily="18" charset="0"/>
                <a:ea typeface="Calibri" panose="020F0502020204030204" pitchFamily="34" charset="0"/>
              </a:rPr>
              <a:t> dan </a:t>
            </a:r>
            <a:r>
              <a:rPr lang="en-US" sz="1600" dirty="0" err="1">
                <a:effectLst/>
                <a:latin typeface="Times New Roman" panose="02020603050405020304" pitchFamily="18" charset="0"/>
                <a:ea typeface="Calibri" panose="020F0502020204030204" pitchFamily="34" charset="0"/>
              </a:rPr>
              <a:t>Besole</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Kemudian</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dari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sampel</a:t>
            </a:r>
            <a:r>
              <a:rPr lang="en-US" sz="1600" dirty="0">
                <a:effectLst/>
                <a:latin typeface="Times New Roman" panose="02020603050405020304" pitchFamily="18" charset="0"/>
                <a:ea typeface="Calibri" panose="020F0502020204030204" pitchFamily="34" charset="0"/>
              </a:rPr>
              <a:t> yang </a:t>
            </a:r>
            <a:r>
              <a:rPr lang="en-US" sz="1600" dirty="0" err="1">
                <a:effectLst/>
                <a:latin typeface="Times New Roman" panose="02020603050405020304" pitchFamily="18" charset="0"/>
                <a:ea typeface="Calibri" panose="020F0502020204030204" pitchFamily="34" charset="0"/>
              </a:rPr>
              <a:t>diambil</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dianalisis</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secara</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kualitatif</a:t>
            </a:r>
            <a:r>
              <a:rPr lang="en-US" sz="1600" dirty="0">
                <a:effectLst/>
                <a:latin typeface="Times New Roman" panose="02020603050405020304" pitchFamily="18" charset="0"/>
                <a:ea typeface="Calibri" panose="020F0502020204030204" pitchFamily="34" charset="0"/>
              </a:rPr>
              <a:t> dan </a:t>
            </a:r>
            <a:r>
              <a:rPr lang="en-US" sz="1600" dirty="0" err="1">
                <a:effectLst/>
                <a:latin typeface="Times New Roman" panose="02020603050405020304" pitchFamily="18" charset="0"/>
                <a:ea typeface="Calibri" panose="020F0502020204030204" pitchFamily="34" charset="0"/>
              </a:rPr>
              <a:t>dipilih</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sampel</a:t>
            </a:r>
            <a:r>
              <a:rPr lang="en-US" sz="1600" dirty="0">
                <a:effectLst/>
                <a:latin typeface="Times New Roman" panose="02020603050405020304" pitchFamily="18" charset="0"/>
                <a:ea typeface="Calibri" panose="020F0502020204030204" pitchFamily="34" charset="0"/>
              </a:rPr>
              <a:t> yang </a:t>
            </a:r>
            <a:r>
              <a:rPr lang="en-US" sz="1600" dirty="0" err="1">
                <a:effectLst/>
                <a:latin typeface="Times New Roman" panose="02020603050405020304" pitchFamily="18" charset="0"/>
                <a:ea typeface="Calibri" panose="020F0502020204030204" pitchFamily="34" charset="0"/>
              </a:rPr>
              <a:t>layak</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diuji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dengan</a:t>
            </a:r>
            <a:r>
              <a:rPr lang="en-US" sz="1600" dirty="0">
                <a:effectLst/>
                <a:latin typeface="Times New Roman" panose="02020603050405020304" pitchFamily="18" charset="0"/>
                <a:ea typeface="Calibri" panose="020F0502020204030204" pitchFamily="34" charset="0"/>
              </a:rPr>
              <a:t> Scanning Electron Microscopy (SEM/EDS) </a:t>
            </a:r>
            <a:r>
              <a:rPr lang="en-US" sz="1600" dirty="0" err="1">
                <a:effectLst/>
                <a:latin typeface="Times New Roman" panose="02020603050405020304" pitchFamily="18" charset="0"/>
                <a:ea typeface="Calibri" panose="020F0502020204030204" pitchFamily="34" charset="0"/>
              </a:rPr>
              <a:t>serta</a:t>
            </a:r>
            <a:r>
              <a:rPr lang="en-US" sz="1600" dirty="0">
                <a:effectLst/>
                <a:latin typeface="Times New Roman" panose="02020603050405020304" pitchFamily="18" charset="0"/>
                <a:ea typeface="Calibri" panose="020F0502020204030204" pitchFamily="34" charset="0"/>
              </a:rPr>
              <a:t> FTIR. Hasil data uji </a:t>
            </a:r>
            <a:r>
              <a:rPr lang="en-US" sz="1600" dirty="0" err="1">
                <a:effectLst/>
                <a:latin typeface="Times New Roman" panose="02020603050405020304" pitchFamily="18" charset="0"/>
                <a:ea typeface="Calibri" panose="020F0502020204030204" pitchFamily="34" charset="0"/>
              </a:rPr>
              <a:t>dianalisis</a:t>
            </a:r>
            <a:r>
              <a:rPr lang="en-US" sz="1600" dirty="0">
                <a:effectLst/>
                <a:latin typeface="Times New Roman" panose="02020603050405020304" pitchFamily="18" charset="0"/>
                <a:ea typeface="Calibri" panose="020F0502020204030204" pitchFamily="34" charset="0"/>
              </a:rPr>
              <a:t> dan </a:t>
            </a:r>
            <a:r>
              <a:rPr lang="en-US" sz="1600" dirty="0" err="1">
                <a:effectLst/>
                <a:latin typeface="Times New Roman" panose="02020603050405020304" pitchFamily="18" charset="0"/>
                <a:ea typeface="Calibri" panose="020F0502020204030204" pitchFamily="34" charset="0"/>
              </a:rPr>
              <a:t>diidentifikasi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fasa</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dalam</a:t>
            </a:r>
            <a:r>
              <a:rPr lang="en-US" sz="1600" dirty="0">
                <a:effectLst/>
                <a:latin typeface="Times New Roman" panose="02020603050405020304" pitchFamily="18" charset="0"/>
                <a:ea typeface="Calibri" panose="020F0502020204030204" pitchFamily="34" charset="0"/>
              </a:rPr>
              <a:t> material </a:t>
            </a:r>
            <a:r>
              <a:rPr lang="en-US" sz="1600" dirty="0" err="1">
                <a:effectLst/>
                <a:latin typeface="Times New Roman" panose="02020603050405020304" pitchFamily="18" charset="0"/>
                <a:ea typeface="Calibri" panose="020F0502020204030204" pitchFamily="34" charset="0"/>
              </a:rPr>
              <a:t>limbah</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tersebut</a:t>
            </a:r>
            <a:r>
              <a:rPr lang="en-US" sz="1600" dirty="0">
                <a:effectLst/>
                <a:latin typeface="Times New Roman" panose="02020603050405020304" pitchFamily="18" charset="0"/>
                <a:ea typeface="Calibri" panose="020F0502020204030204" pitchFamily="34" charset="0"/>
              </a:rPr>
              <a:t>. </a:t>
            </a:r>
            <a:endParaRPr lang="en-ID" sz="1600" dirty="0">
              <a:effectLst/>
              <a:latin typeface="Times New Roman" panose="02020603050405020304" pitchFamily="18" charset="0"/>
              <a:ea typeface="Calibri" panose="020F0502020204030204" pitchFamily="34" charset="0"/>
            </a:endParaRPr>
          </a:p>
        </p:txBody>
      </p:sp>
      <p:sp>
        <p:nvSpPr>
          <p:cNvPr id="18" name="TextBox 17">
            <a:extLst>
              <a:ext uri="{FF2B5EF4-FFF2-40B4-BE49-F238E27FC236}">
                <a16:creationId xmlns:a16="http://schemas.microsoft.com/office/drawing/2014/main" id="{B3DF13B8-EC85-4958-A1D6-0B2E20EC5159}"/>
              </a:ext>
            </a:extLst>
          </p:cNvPr>
          <p:cNvSpPr txBox="1"/>
          <p:nvPr/>
        </p:nvSpPr>
        <p:spPr>
          <a:xfrm>
            <a:off x="1033104" y="935069"/>
            <a:ext cx="7677509" cy="1169551"/>
          </a:xfrm>
          <a:prstGeom prst="rect">
            <a:avLst/>
          </a:prstGeom>
          <a:noFill/>
        </p:spPr>
        <p:txBody>
          <a:bodyPr wrap="square">
            <a:spAutoFit/>
          </a:bodyPr>
          <a:lstStyle/>
          <a:p>
            <a:r>
              <a:rPr lang="en-US" sz="1400" dirty="0" err="1">
                <a:effectLst/>
                <a:latin typeface="Times New Roman" panose="02020603050405020304" pitchFamily="18" charset="0"/>
                <a:ea typeface="Calibri" panose="020F0502020204030204" pitchFamily="34" charset="0"/>
              </a:rPr>
              <a:t>Industri</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marmer</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akan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menghasilkan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limbah</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dari</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pemotongan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marmer</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Selama</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ini</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limbah-limbah</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tersebut</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menyebabkan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banyak</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penumpukan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dialiran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sungai</a:t>
            </a:r>
            <a:r>
              <a:rPr lang="en-US" sz="1400" dirty="0">
                <a:effectLst/>
                <a:latin typeface="Times New Roman" panose="02020603050405020304" pitchFamily="18" charset="0"/>
                <a:ea typeface="Calibri" panose="020F0502020204030204" pitchFamily="34" charset="0"/>
              </a:rPr>
              <a:t> dan </a:t>
            </a:r>
            <a:r>
              <a:rPr lang="en-US" sz="1400" dirty="0" err="1">
                <a:effectLst/>
                <a:latin typeface="Times New Roman" panose="02020603050405020304" pitchFamily="18" charset="0"/>
                <a:ea typeface="Calibri" panose="020F0502020204030204" pitchFamily="34" charset="0"/>
              </a:rPr>
              <a:t>berpotensi</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untuk</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menghambat</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laju</a:t>
            </a:r>
            <a:r>
              <a:rPr lang="en-US" sz="1400" dirty="0">
                <a:effectLst/>
                <a:latin typeface="Times New Roman" panose="02020603050405020304" pitchFamily="18" charset="0"/>
                <a:ea typeface="Calibri" panose="020F0502020204030204" pitchFamily="34" charset="0"/>
              </a:rPr>
              <a:t> air </a:t>
            </a:r>
            <a:r>
              <a:rPr lang="en-US" sz="1400" dirty="0" err="1">
                <a:effectLst/>
                <a:latin typeface="Times New Roman" panose="02020603050405020304" pitchFamily="18" charset="0"/>
                <a:ea typeface="Calibri" panose="020F0502020204030204" pitchFamily="34" charset="0"/>
              </a:rPr>
              <a:t>sungai</a:t>
            </a:r>
            <a:r>
              <a:rPr lang="en-US" sz="1400" dirty="0">
                <a:effectLst/>
                <a:latin typeface="Times New Roman" panose="02020603050405020304" pitchFamily="18" charset="0"/>
                <a:ea typeface="Calibri" panose="020F0502020204030204" pitchFamily="34" charset="0"/>
              </a:rPr>
              <a:t> dan </a:t>
            </a:r>
            <a:r>
              <a:rPr lang="en-US" sz="1400" dirty="0" err="1">
                <a:effectLst/>
                <a:latin typeface="Times New Roman" panose="02020603050405020304" pitchFamily="18" charset="0"/>
                <a:ea typeface="Calibri" panose="020F0502020204030204" pitchFamily="34" charset="0"/>
              </a:rPr>
              <a:t>kerusakan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lingkungan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lainnya</a:t>
            </a:r>
            <a:r>
              <a:rPr lang="en-US" sz="1400" dirty="0">
                <a:effectLst/>
                <a:latin typeface="Times New Roman" panose="02020603050405020304" pitchFamily="18" charset="0"/>
                <a:ea typeface="Calibri" panose="020F0502020204030204" pitchFamily="34" charset="0"/>
              </a:rPr>
              <a:t> [1]. </a:t>
            </a:r>
            <a:r>
              <a:rPr lang="en-US" sz="1400" dirty="0" err="1">
                <a:effectLst/>
                <a:latin typeface="Times New Roman" panose="02020603050405020304" pitchFamily="18" charset="0"/>
                <a:ea typeface="Calibri" panose="020F0502020204030204" pitchFamily="34" charset="0"/>
              </a:rPr>
              <a:t>Serbuk</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marmer</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merupakan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limbah</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dari</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penambangan</a:t>
            </a:r>
            <a:r>
              <a:rPr lang="en-US" sz="1400" dirty="0">
                <a:effectLst/>
                <a:latin typeface="Times New Roman" panose="02020603050405020304" pitchFamily="18" charset="0"/>
                <a:ea typeface="Calibri" panose="020F0502020204030204" pitchFamily="34" charset="0"/>
              </a:rPr>
              <a:t> yang </a:t>
            </a:r>
            <a:r>
              <a:rPr lang="en-US" sz="1400" dirty="0" err="1">
                <a:effectLst/>
                <a:latin typeface="Times New Roman" panose="02020603050405020304" pitchFamily="18" charset="0"/>
                <a:ea typeface="Calibri" panose="020F0502020204030204" pitchFamily="34" charset="0"/>
              </a:rPr>
              <a:t>menjadi</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butir-butir</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halus</a:t>
            </a:r>
            <a:r>
              <a:rPr lang="en-US" sz="1400" dirty="0">
                <a:effectLst/>
                <a:latin typeface="Times New Roman" panose="02020603050405020304" pitchFamily="18" charset="0"/>
                <a:ea typeface="Calibri" panose="020F0502020204030204" pitchFamily="34" charset="0"/>
              </a:rPr>
              <a:t> (bulk). </a:t>
            </a:r>
            <a:r>
              <a:rPr lang="en-US" sz="1400" dirty="0" err="1">
                <a:effectLst/>
                <a:latin typeface="Times New Roman" panose="02020603050405020304" pitchFamily="18" charset="0"/>
                <a:ea typeface="Calibri" panose="020F0502020204030204" pitchFamily="34" charset="0"/>
              </a:rPr>
              <a:t>Pecahan</a:t>
            </a:r>
            <a:r>
              <a:rPr lang="en-US" sz="1400" dirty="0">
                <a:effectLst/>
                <a:latin typeface="Times New Roman" panose="02020603050405020304" pitchFamily="18" charset="0"/>
                <a:ea typeface="Calibri" panose="020F0502020204030204" pitchFamily="34" charset="0"/>
              </a:rPr>
              <a:t> yang </a:t>
            </a:r>
            <a:r>
              <a:rPr lang="en-US" sz="1400" dirty="0" err="1">
                <a:effectLst/>
                <a:latin typeface="Times New Roman" panose="02020603050405020304" pitchFamily="18" charset="0"/>
                <a:ea typeface="Calibri" panose="020F0502020204030204" pitchFamily="34" charset="0"/>
              </a:rPr>
              <a:t>lebih</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besar</a:t>
            </a:r>
            <a:r>
              <a:rPr lang="en-US" sz="1400" dirty="0">
                <a:effectLst/>
                <a:latin typeface="Times New Roman" panose="02020603050405020304" pitchFamily="18" charset="0"/>
                <a:ea typeface="Calibri" panose="020F0502020204030204" pitchFamily="34" charset="0"/>
              </a:rPr>
              <a:t> lain </a:t>
            </a:r>
            <a:r>
              <a:rPr lang="en-US" sz="1400" dirty="0" err="1">
                <a:effectLst/>
                <a:latin typeface="Times New Roman" panose="02020603050405020304" pitchFamily="18" charset="0"/>
                <a:ea typeface="Calibri" panose="020F0502020204030204" pitchFamily="34" charset="0"/>
              </a:rPr>
              <a:t>dinamakan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seukuran</a:t>
            </a:r>
            <a:r>
              <a:rPr lang="en-US" sz="1400" dirty="0">
                <a:effectLst/>
                <a:latin typeface="Times New Roman" panose="02020603050405020304" pitchFamily="18" charset="0"/>
                <a:ea typeface="Calibri" panose="020F0502020204030204" pitchFamily="34" charset="0"/>
              </a:rPr>
              <a:t> gravel </a:t>
            </a:r>
            <a:r>
              <a:rPr lang="en-US" sz="1400" dirty="0" err="1">
                <a:effectLst/>
                <a:latin typeface="Times New Roman" panose="02020603050405020304" pitchFamily="18" charset="0"/>
                <a:ea typeface="Calibri" panose="020F0502020204030204" pitchFamily="34" charset="0"/>
              </a:rPr>
              <a:t>atau</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kerikil</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marmer</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memiliki</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dimensi</a:t>
            </a:r>
            <a:r>
              <a:rPr lang="en-US" sz="1400" dirty="0">
                <a:effectLst/>
                <a:latin typeface="Times New Roman" panose="02020603050405020304" pitchFamily="18" charset="0"/>
                <a:ea typeface="Calibri" panose="020F0502020204030204" pitchFamily="34" charset="0"/>
              </a:rPr>
              <a:t> yang </a:t>
            </a:r>
            <a:r>
              <a:rPr lang="en-US" sz="1400" dirty="0" err="1">
                <a:effectLst/>
                <a:latin typeface="Times New Roman" panose="02020603050405020304" pitchFamily="18" charset="0"/>
                <a:ea typeface="Calibri" panose="020F0502020204030204" pitchFamily="34" charset="0"/>
              </a:rPr>
              <a:t>lebih</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kasar</a:t>
            </a:r>
            <a:r>
              <a:rPr lang="en-US" sz="1400" dirty="0">
                <a:effectLst/>
                <a:latin typeface="Times New Roman" panose="02020603050405020304" pitchFamily="18" charset="0"/>
                <a:ea typeface="Calibri" panose="020F0502020204030204" pitchFamily="34" charset="0"/>
              </a:rPr>
              <a:t> dan </a:t>
            </a:r>
            <a:r>
              <a:rPr lang="en-US" sz="1400" dirty="0" err="1">
                <a:effectLst/>
                <a:latin typeface="Times New Roman" panose="02020603050405020304" pitchFamily="18" charset="0"/>
                <a:ea typeface="Calibri" panose="020F0502020204030204" pitchFamily="34" charset="0"/>
              </a:rPr>
              <a:t>besar</a:t>
            </a:r>
            <a:endParaRPr lang="en-ID" sz="1400" dirty="0"/>
          </a:p>
        </p:txBody>
      </p:sp>
      <p:sp>
        <p:nvSpPr>
          <p:cNvPr id="19" name="TextBox 18">
            <a:extLst>
              <a:ext uri="{FF2B5EF4-FFF2-40B4-BE49-F238E27FC236}">
                <a16:creationId xmlns:a16="http://schemas.microsoft.com/office/drawing/2014/main" id="{493D3139-B388-46B9-8CE2-3F628B911682}"/>
              </a:ext>
            </a:extLst>
          </p:cNvPr>
          <p:cNvSpPr txBox="1"/>
          <p:nvPr/>
        </p:nvSpPr>
        <p:spPr>
          <a:xfrm>
            <a:off x="922487" y="2588416"/>
            <a:ext cx="7815532" cy="961482"/>
          </a:xfrm>
          <a:prstGeom prst="rect">
            <a:avLst/>
          </a:prstGeom>
          <a:noFill/>
        </p:spPr>
        <p:txBody>
          <a:bodyPr wrap="square">
            <a:spAutoFit/>
          </a:bodyPr>
          <a:lstStyle/>
          <a:p>
            <a:pPr indent="457200" algn="just">
              <a:lnSpc>
                <a:spcPct val="107000"/>
              </a:lnSpc>
              <a:spcAft>
                <a:spcPts val="800"/>
              </a:spcAft>
            </a:pPr>
            <a:r>
              <a:rPr lang="en-US" sz="1800" b="1" dirty="0" err="1">
                <a:effectLst/>
                <a:latin typeface="Times New Roman" panose="02020603050405020304" pitchFamily="18" charset="0"/>
                <a:ea typeface="Calibri" panose="020F0502020204030204" pitchFamily="34" charset="0"/>
              </a:rPr>
              <a:t>Perlu</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adanya</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Identifikasi</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mengenai</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sifat</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fisis</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morfologi</a:t>
            </a:r>
            <a:r>
              <a:rPr lang="en-US" sz="1800" b="1" dirty="0">
                <a:effectLst/>
                <a:latin typeface="Times New Roman" panose="02020603050405020304" pitchFamily="18" charset="0"/>
                <a:ea typeface="Calibri" panose="020F0502020204030204" pitchFamily="34" charset="0"/>
              </a:rPr>
              <a:t> dan </a:t>
            </a:r>
            <a:r>
              <a:rPr lang="en-US" sz="1800" b="1" dirty="0" err="1">
                <a:effectLst/>
                <a:latin typeface="Times New Roman" panose="02020603050405020304" pitchFamily="18" charset="0"/>
                <a:ea typeface="Calibri" panose="020F0502020204030204" pitchFamily="34" charset="0"/>
              </a:rPr>
              <a:t>karakteristik</a:t>
            </a:r>
            <a:r>
              <a:rPr lang="en-US" sz="1800" b="1" dirty="0">
                <a:effectLst/>
                <a:latin typeface="Times New Roman" panose="02020603050405020304" pitchFamily="18" charset="0"/>
                <a:ea typeface="Calibri" panose="020F0502020204030204" pitchFamily="34" charset="0"/>
              </a:rPr>
              <a:t> yang </a:t>
            </a:r>
            <a:r>
              <a:rPr lang="en-US" sz="1800" b="1" dirty="0" err="1">
                <a:effectLst/>
                <a:latin typeface="Times New Roman" panose="02020603050405020304" pitchFamily="18" charset="0"/>
                <a:ea typeface="Calibri" panose="020F0502020204030204" pitchFamily="34" charset="0"/>
              </a:rPr>
              <a:t>dimiliki</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limbah</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marmer</a:t>
            </a:r>
            <a:r>
              <a:rPr lang="en-US" sz="1800" b="1" dirty="0">
                <a:effectLst/>
                <a:latin typeface="Times New Roman" panose="02020603050405020304" pitchFamily="18" charset="0"/>
                <a:ea typeface="Calibri" panose="020F0502020204030204" pitchFamily="34" charset="0"/>
              </a:rPr>
              <a:t> di </a:t>
            </a:r>
            <a:r>
              <a:rPr lang="en-US" sz="1800" b="1" dirty="0" err="1">
                <a:effectLst/>
                <a:latin typeface="Times New Roman" panose="02020603050405020304" pitchFamily="18" charset="0"/>
                <a:ea typeface="Calibri" panose="020F0502020204030204" pitchFamily="34" charset="0"/>
              </a:rPr>
              <a:t>Tulungagung</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untuk</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pemanfaatan</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limbah</a:t>
            </a:r>
            <a:r>
              <a:rPr lang="en-US" sz="1800" b="1" dirty="0">
                <a:effectLst/>
                <a:latin typeface="Times New Roman" panose="02020603050405020304" pitchFamily="18" charset="0"/>
                <a:ea typeface="Calibri" panose="020F0502020204030204" pitchFamily="34" charset="0"/>
              </a:rPr>
              <a:t> yang </a:t>
            </a:r>
            <a:r>
              <a:rPr lang="en-US" sz="1800" b="1" dirty="0" err="1">
                <a:effectLst/>
                <a:latin typeface="Times New Roman" panose="02020603050405020304" pitchFamily="18" charset="0"/>
                <a:ea typeface="Calibri" panose="020F0502020204030204" pitchFamily="34" charset="0"/>
              </a:rPr>
              <a:t>lebih</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baik</a:t>
            </a:r>
            <a:r>
              <a:rPr lang="en-US" sz="1800" b="1" dirty="0">
                <a:effectLst/>
                <a:latin typeface="Times New Roman" panose="02020603050405020304" pitchFamily="18" charset="0"/>
                <a:ea typeface="Calibri" panose="020F0502020204030204" pitchFamily="34" charset="0"/>
              </a:rPr>
              <a:t>.</a:t>
            </a:r>
            <a:endParaRPr lang="en-ID" sz="1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9409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60849" y="0"/>
            <a:ext cx="4583151" cy="602166"/>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lumMod val="75000"/>
                  </a:schemeClr>
                </a:solidFill>
                <a:latin typeface="Arial Black" panose="020B0A04020102020204" pitchFamily="34" charset="0"/>
              </a:rPr>
              <a:t>TINJAUAN PUSTAKA</a:t>
            </a:r>
          </a:p>
        </p:txBody>
      </p:sp>
      <p:sp>
        <p:nvSpPr>
          <p:cNvPr id="12" name="TextBox 11"/>
          <p:cNvSpPr txBox="1"/>
          <p:nvPr/>
        </p:nvSpPr>
        <p:spPr>
          <a:xfrm>
            <a:off x="832513" y="5418161"/>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19FD121E-6BBC-43B9-B0D8-D08CDCC8BDF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5298" y="1175385"/>
            <a:ext cx="3836633" cy="2253615"/>
          </a:xfrm>
          <a:prstGeom prst="rect">
            <a:avLst/>
          </a:prstGeom>
          <a:noFill/>
          <a:ln>
            <a:noFill/>
          </a:ln>
        </p:spPr>
      </p:pic>
      <p:sp>
        <p:nvSpPr>
          <p:cNvPr id="7" name="TextBox 6">
            <a:extLst>
              <a:ext uri="{FF2B5EF4-FFF2-40B4-BE49-F238E27FC236}">
                <a16:creationId xmlns:a16="http://schemas.microsoft.com/office/drawing/2014/main" id="{8C01CC74-ED31-44A4-8BA0-144C1E561417}"/>
              </a:ext>
            </a:extLst>
          </p:cNvPr>
          <p:cNvSpPr txBox="1"/>
          <p:nvPr/>
        </p:nvSpPr>
        <p:spPr>
          <a:xfrm>
            <a:off x="2546913" y="3632887"/>
            <a:ext cx="4580626" cy="369332"/>
          </a:xfrm>
          <a:prstGeom prst="rect">
            <a:avLst/>
          </a:prstGeom>
          <a:noFill/>
        </p:spPr>
        <p:txBody>
          <a:bodyPr wrap="square">
            <a:spAutoFit/>
          </a:bodyPr>
          <a:lstStyle/>
          <a:p>
            <a:r>
              <a:rPr lang="sv-SE" dirty="0"/>
              <a:t>Gambar 2.1. Tambang Marmer di Tulungagung</a:t>
            </a:r>
            <a:endParaRPr lang="en-ID" dirty="0"/>
          </a:p>
        </p:txBody>
      </p:sp>
      <p:sp>
        <p:nvSpPr>
          <p:cNvPr id="8" name="TextBox 7">
            <a:extLst>
              <a:ext uri="{FF2B5EF4-FFF2-40B4-BE49-F238E27FC236}">
                <a16:creationId xmlns:a16="http://schemas.microsoft.com/office/drawing/2014/main" id="{BD52A347-287C-4C30-8B2F-2C8034F87123}"/>
              </a:ext>
            </a:extLst>
          </p:cNvPr>
          <p:cNvSpPr txBox="1"/>
          <p:nvPr/>
        </p:nvSpPr>
        <p:spPr>
          <a:xfrm>
            <a:off x="155276" y="4205668"/>
            <a:ext cx="8311487" cy="1815882"/>
          </a:xfrm>
          <a:prstGeom prst="rect">
            <a:avLst/>
          </a:prstGeom>
          <a:noFill/>
        </p:spPr>
        <p:txBody>
          <a:bodyPr wrap="square">
            <a:spAutoFit/>
          </a:bodyPr>
          <a:lstStyle/>
          <a:p>
            <a:r>
              <a:rPr lang="en-ID" sz="1400" dirty="0"/>
              <a:t>Sejarah </a:t>
            </a:r>
            <a:r>
              <a:rPr lang="en-ID" sz="1400" dirty="0" err="1"/>
              <a:t>industri</a:t>
            </a:r>
            <a:r>
              <a:rPr lang="en-ID" sz="1400" dirty="0"/>
              <a:t> </a:t>
            </a:r>
            <a:r>
              <a:rPr lang="en-ID" sz="1400" dirty="0" err="1"/>
              <a:t>marmer</a:t>
            </a:r>
            <a:r>
              <a:rPr lang="en-ID" sz="1400" dirty="0"/>
              <a:t> di </a:t>
            </a:r>
            <a:r>
              <a:rPr lang="en-ID" sz="1400" dirty="0" err="1"/>
              <a:t>Tulungagung</a:t>
            </a:r>
            <a:r>
              <a:rPr lang="en-ID" sz="1400" dirty="0"/>
              <a:t> </a:t>
            </a:r>
            <a:r>
              <a:rPr lang="en-ID" sz="1400" dirty="0" err="1"/>
              <a:t>diawali</a:t>
            </a:r>
            <a:r>
              <a:rPr lang="en-ID" sz="1400" dirty="0"/>
              <a:t> </a:t>
            </a:r>
            <a:r>
              <a:rPr lang="en-ID" sz="1400" dirty="0" err="1"/>
              <a:t>dengan</a:t>
            </a:r>
            <a:r>
              <a:rPr lang="en-ID" sz="1400" dirty="0"/>
              <a:t> </a:t>
            </a:r>
            <a:r>
              <a:rPr lang="en-ID" sz="1400" dirty="0" err="1"/>
              <a:t>ditemukannya</a:t>
            </a:r>
            <a:r>
              <a:rPr lang="en-ID" sz="1400" dirty="0"/>
              <a:t> </a:t>
            </a:r>
            <a:r>
              <a:rPr lang="en-ID" sz="1400" dirty="0" err="1"/>
              <a:t>lokasi</a:t>
            </a:r>
            <a:r>
              <a:rPr lang="en-ID" sz="1400" dirty="0"/>
              <a:t> </a:t>
            </a:r>
            <a:r>
              <a:rPr lang="en-ID" sz="1400" dirty="0" err="1"/>
              <a:t>tambang</a:t>
            </a:r>
            <a:r>
              <a:rPr lang="en-ID" sz="1400" dirty="0"/>
              <a:t> </a:t>
            </a:r>
            <a:r>
              <a:rPr lang="en-ID" sz="1400" dirty="0" err="1"/>
              <a:t>marmer</a:t>
            </a:r>
            <a:r>
              <a:rPr lang="en-ID" sz="1400" dirty="0"/>
              <a:t> di </a:t>
            </a:r>
            <a:r>
              <a:rPr lang="en-ID" sz="1400" dirty="0" err="1"/>
              <a:t>pegunungan</a:t>
            </a:r>
            <a:r>
              <a:rPr lang="en-ID" sz="1400" dirty="0"/>
              <a:t> </a:t>
            </a:r>
            <a:r>
              <a:rPr lang="en-ID" sz="1400" dirty="0" err="1"/>
              <a:t>sekitar</a:t>
            </a:r>
            <a:r>
              <a:rPr lang="en-ID" sz="1400" dirty="0"/>
              <a:t> </a:t>
            </a:r>
            <a:r>
              <a:rPr lang="en-ID" sz="1400" dirty="0" err="1"/>
              <a:t>pesisir</a:t>
            </a:r>
            <a:r>
              <a:rPr lang="en-ID" sz="1400" dirty="0"/>
              <a:t> </a:t>
            </a:r>
            <a:r>
              <a:rPr lang="en-ID" sz="1400" dirty="0" err="1"/>
              <a:t>Tulungagung</a:t>
            </a:r>
            <a:r>
              <a:rPr lang="en-ID" sz="1400" dirty="0"/>
              <a:t> oleh </a:t>
            </a:r>
            <a:r>
              <a:rPr lang="en-ID" sz="1400" dirty="0" err="1"/>
              <a:t>penjajah</a:t>
            </a:r>
            <a:r>
              <a:rPr lang="en-ID" sz="1400" dirty="0"/>
              <a:t> </a:t>
            </a:r>
            <a:r>
              <a:rPr lang="en-ID" sz="1400" dirty="0" err="1"/>
              <a:t>Hindia</a:t>
            </a:r>
            <a:r>
              <a:rPr lang="en-ID" sz="1400" dirty="0"/>
              <a:t> Belanda </a:t>
            </a:r>
            <a:r>
              <a:rPr lang="en-ID" sz="1400" dirty="0" err="1"/>
              <a:t>sekitar</a:t>
            </a:r>
            <a:r>
              <a:rPr lang="en-ID" sz="1400" dirty="0"/>
              <a:t> </a:t>
            </a:r>
            <a:r>
              <a:rPr lang="en-ID" sz="1400" dirty="0" err="1"/>
              <a:t>tahun</a:t>
            </a:r>
            <a:r>
              <a:rPr lang="en-ID" sz="1400" dirty="0"/>
              <a:t> 1934. </a:t>
            </a:r>
            <a:r>
              <a:rPr lang="en-ID" sz="1400" dirty="0" err="1"/>
              <a:t>Berlokasi</a:t>
            </a:r>
            <a:r>
              <a:rPr lang="en-ID" sz="1400" dirty="0"/>
              <a:t> </a:t>
            </a:r>
            <a:r>
              <a:rPr lang="en-ID" sz="1400" dirty="0" err="1"/>
              <a:t>disekitar</a:t>
            </a:r>
            <a:r>
              <a:rPr lang="en-ID" sz="1400" dirty="0"/>
              <a:t> </a:t>
            </a:r>
            <a:r>
              <a:rPr lang="en-ID" sz="1400" dirty="0" err="1"/>
              <a:t>desa</a:t>
            </a:r>
            <a:r>
              <a:rPr lang="en-ID" sz="1400" dirty="0"/>
              <a:t> </a:t>
            </a:r>
            <a:r>
              <a:rPr lang="en-ID" sz="1400" dirty="0" err="1"/>
              <a:t>Besole</a:t>
            </a:r>
            <a:r>
              <a:rPr lang="en-ID" sz="1400" dirty="0"/>
              <a:t>, </a:t>
            </a:r>
            <a:r>
              <a:rPr lang="en-ID" sz="1400" dirty="0" err="1"/>
              <a:t>Kecamatan</a:t>
            </a:r>
            <a:r>
              <a:rPr lang="en-ID" sz="1400" dirty="0"/>
              <a:t> </a:t>
            </a:r>
            <a:r>
              <a:rPr lang="en-ID" sz="1400" dirty="0" err="1"/>
              <a:t>Besuki</a:t>
            </a:r>
            <a:r>
              <a:rPr lang="en-ID" sz="1400" dirty="0"/>
              <a:t>. Waktu </a:t>
            </a:r>
            <a:r>
              <a:rPr lang="en-ID" sz="1400" dirty="0" err="1"/>
              <a:t>itu</a:t>
            </a:r>
            <a:r>
              <a:rPr lang="en-ID" sz="1400" dirty="0"/>
              <a:t> wilayah </a:t>
            </a:r>
            <a:r>
              <a:rPr lang="en-ID" sz="1400" dirty="0" err="1"/>
              <a:t>tersebut</a:t>
            </a:r>
            <a:r>
              <a:rPr lang="en-ID" sz="1400" dirty="0"/>
              <a:t> </a:t>
            </a:r>
            <a:r>
              <a:rPr lang="en-ID" sz="1400" dirty="0" err="1"/>
              <a:t>dicatat</a:t>
            </a:r>
            <a:r>
              <a:rPr lang="en-ID" sz="1400" dirty="0"/>
              <a:t> </a:t>
            </a:r>
            <a:r>
              <a:rPr lang="en-ID" sz="1400" dirty="0" err="1"/>
              <a:t>sebagai</a:t>
            </a:r>
            <a:r>
              <a:rPr lang="en-ID" sz="1400" dirty="0"/>
              <a:t> " </a:t>
            </a:r>
            <a:r>
              <a:rPr lang="en-ID" sz="1400" dirty="0" err="1"/>
              <a:t>Underdistrict</a:t>
            </a:r>
            <a:r>
              <a:rPr lang="en-ID" sz="1400" dirty="0"/>
              <a:t> </a:t>
            </a:r>
            <a:r>
              <a:rPr lang="en-ID" sz="1400" dirty="0" err="1"/>
              <a:t>Wajak</a:t>
            </a:r>
            <a:r>
              <a:rPr lang="en-ID" sz="1400" dirty="0"/>
              <a:t>" dan </a:t>
            </a:r>
            <a:r>
              <a:rPr lang="en-ID" sz="1400" dirty="0" err="1"/>
              <a:t>dulu</a:t>
            </a:r>
            <a:r>
              <a:rPr lang="en-ID" sz="1400" dirty="0"/>
              <a:t> </a:t>
            </a:r>
            <a:r>
              <a:rPr lang="en-ID" sz="1400" dirty="0" err="1"/>
              <a:t>sudah</a:t>
            </a:r>
            <a:r>
              <a:rPr lang="en-ID" sz="1400" dirty="0"/>
              <a:t> </a:t>
            </a:r>
            <a:r>
              <a:rPr lang="en-ID" sz="1400" dirty="0" err="1"/>
              <a:t>sering</a:t>
            </a:r>
            <a:r>
              <a:rPr lang="en-ID" sz="1400" dirty="0"/>
              <a:t> </a:t>
            </a:r>
            <a:r>
              <a:rPr lang="en-ID" sz="1400" dirty="0" err="1"/>
              <a:t>tercatat</a:t>
            </a:r>
            <a:r>
              <a:rPr lang="en-ID" sz="1400" dirty="0"/>
              <a:t> </a:t>
            </a:r>
            <a:r>
              <a:rPr lang="en-ID" sz="1400" dirty="0" err="1"/>
              <a:t>bahwa</a:t>
            </a:r>
            <a:r>
              <a:rPr lang="en-ID" sz="1400" dirty="0"/>
              <a:t> </a:t>
            </a:r>
            <a:r>
              <a:rPr lang="en-ID" sz="1400" dirty="0" err="1"/>
              <a:t>pertambangan</a:t>
            </a:r>
            <a:r>
              <a:rPr lang="en-ID" sz="1400" dirty="0"/>
              <a:t> </a:t>
            </a:r>
            <a:r>
              <a:rPr lang="en-ID" sz="1400" dirty="0" err="1"/>
              <a:t>Marmer</a:t>
            </a:r>
            <a:r>
              <a:rPr lang="en-ID" sz="1400" dirty="0"/>
              <a:t> </a:t>
            </a:r>
            <a:r>
              <a:rPr lang="en-ID" sz="1400" dirty="0" err="1"/>
              <a:t>itu</a:t>
            </a:r>
            <a:r>
              <a:rPr lang="en-ID" sz="1400" dirty="0"/>
              <a:t> </a:t>
            </a:r>
            <a:r>
              <a:rPr lang="en-ID" sz="1400" dirty="0" err="1"/>
              <a:t>letaknya</a:t>
            </a:r>
            <a:r>
              <a:rPr lang="en-ID" sz="1400" dirty="0"/>
              <a:t> di </a:t>
            </a:r>
            <a:r>
              <a:rPr lang="en-ID" sz="1400" dirty="0" err="1"/>
              <a:t>Desa</a:t>
            </a:r>
            <a:r>
              <a:rPr lang="en-ID" sz="1400" dirty="0"/>
              <a:t> </a:t>
            </a:r>
            <a:r>
              <a:rPr lang="en-ID" sz="1400" dirty="0" err="1"/>
              <a:t>Wajak</a:t>
            </a:r>
            <a:r>
              <a:rPr lang="en-ID" sz="1400" dirty="0"/>
              <a:t> </a:t>
            </a:r>
            <a:r>
              <a:rPr lang="en-ID" sz="1400" dirty="0" err="1"/>
              <a:t>Tulungagung</a:t>
            </a:r>
            <a:r>
              <a:rPr lang="en-ID" sz="1400" dirty="0"/>
              <a:t>, </a:t>
            </a:r>
            <a:r>
              <a:rPr lang="en-ID" sz="1400" dirty="0" err="1"/>
              <a:t>sehingga</a:t>
            </a:r>
            <a:r>
              <a:rPr lang="en-ID" sz="1400" dirty="0"/>
              <a:t> </a:t>
            </a:r>
            <a:r>
              <a:rPr lang="en-ID" sz="1400" dirty="0" err="1"/>
              <a:t>ada</a:t>
            </a:r>
            <a:r>
              <a:rPr lang="en-ID" sz="1400" dirty="0"/>
              <a:t> </a:t>
            </a:r>
            <a:r>
              <a:rPr lang="en-ID" sz="1400" dirty="0" err="1"/>
              <a:t>kalanya</a:t>
            </a:r>
            <a:r>
              <a:rPr lang="en-ID" sz="1400" dirty="0"/>
              <a:t> orang </a:t>
            </a:r>
            <a:r>
              <a:rPr lang="en-ID" sz="1400" dirty="0" err="1"/>
              <a:t>dulu</a:t>
            </a:r>
            <a:r>
              <a:rPr lang="en-ID" sz="1400" dirty="0"/>
              <a:t>, </a:t>
            </a:r>
            <a:r>
              <a:rPr lang="en-ID" sz="1400" dirty="0" err="1"/>
              <a:t>menyebut</a:t>
            </a:r>
            <a:r>
              <a:rPr lang="en-ID" sz="1400" dirty="0"/>
              <a:t> </a:t>
            </a:r>
            <a:r>
              <a:rPr lang="en-ID" sz="1400" dirty="0" err="1"/>
              <a:t>bahwa</a:t>
            </a:r>
            <a:r>
              <a:rPr lang="en-ID" sz="1400" dirty="0"/>
              <a:t> </a:t>
            </a:r>
            <a:r>
              <a:rPr lang="en-ID" sz="1400" dirty="0" err="1"/>
              <a:t>desa</a:t>
            </a:r>
            <a:r>
              <a:rPr lang="en-ID" sz="1400" dirty="0"/>
              <a:t> </a:t>
            </a:r>
            <a:r>
              <a:rPr lang="en-ID" sz="1400" dirty="0" err="1"/>
              <a:t>penghasil</a:t>
            </a:r>
            <a:r>
              <a:rPr lang="en-ID" sz="1400" dirty="0"/>
              <a:t> </a:t>
            </a:r>
            <a:r>
              <a:rPr lang="en-ID" sz="1400" dirty="0" err="1"/>
              <a:t>marmer</a:t>
            </a:r>
            <a:r>
              <a:rPr lang="en-ID" sz="1400" dirty="0"/>
              <a:t> </a:t>
            </a:r>
            <a:r>
              <a:rPr lang="en-ID" sz="1400" dirty="0" err="1"/>
              <a:t>itu</a:t>
            </a:r>
            <a:r>
              <a:rPr lang="en-ID" sz="1400" dirty="0"/>
              <a:t> </a:t>
            </a:r>
            <a:r>
              <a:rPr lang="en-ID" sz="1400" dirty="0" err="1"/>
              <a:t>adalah</a:t>
            </a:r>
            <a:r>
              <a:rPr lang="en-ID" sz="1400" dirty="0"/>
              <a:t> </a:t>
            </a:r>
            <a:r>
              <a:rPr lang="en-ID" sz="1400" dirty="0" err="1"/>
              <a:t>desa</a:t>
            </a:r>
            <a:r>
              <a:rPr lang="en-ID" sz="1400" dirty="0"/>
              <a:t> </a:t>
            </a:r>
            <a:r>
              <a:rPr lang="en-ID" sz="1400" dirty="0" err="1"/>
              <a:t>Wajak</a:t>
            </a:r>
            <a:r>
              <a:rPr lang="en-ID" sz="1400" dirty="0"/>
              <a:t>. Setelah </a:t>
            </a:r>
            <a:r>
              <a:rPr lang="en-ID" sz="1400" dirty="0" err="1"/>
              <a:t>terjadi</a:t>
            </a:r>
            <a:r>
              <a:rPr lang="en-ID" sz="1400" dirty="0"/>
              <a:t> </a:t>
            </a:r>
            <a:r>
              <a:rPr lang="en-ID" sz="1400" dirty="0" err="1"/>
              <a:t>pemekaran</a:t>
            </a:r>
            <a:r>
              <a:rPr lang="en-ID" sz="1400" dirty="0"/>
              <a:t> </a:t>
            </a:r>
            <a:r>
              <a:rPr lang="en-ID" sz="1400" dirty="0" err="1"/>
              <a:t>sekitar</a:t>
            </a:r>
            <a:r>
              <a:rPr lang="en-ID" sz="1400" dirty="0"/>
              <a:t> </a:t>
            </a:r>
            <a:r>
              <a:rPr lang="en-ID" sz="1400" dirty="0" err="1"/>
              <a:t>tahun</a:t>
            </a:r>
            <a:r>
              <a:rPr lang="en-ID" sz="1400" dirty="0"/>
              <a:t> 1972, </a:t>
            </a:r>
            <a:r>
              <a:rPr lang="en-ID" sz="1400" dirty="0" err="1"/>
              <a:t>Desa</a:t>
            </a:r>
            <a:r>
              <a:rPr lang="en-ID" sz="1400" dirty="0"/>
              <a:t> </a:t>
            </a:r>
            <a:r>
              <a:rPr lang="en-ID" sz="1400" dirty="0" err="1"/>
              <a:t>Besole</a:t>
            </a:r>
            <a:r>
              <a:rPr lang="en-ID" sz="1400" dirty="0"/>
              <a:t> </a:t>
            </a:r>
            <a:r>
              <a:rPr lang="en-ID" sz="1400" dirty="0" err="1"/>
              <a:t>ini</a:t>
            </a:r>
            <a:r>
              <a:rPr lang="en-ID" sz="1400" dirty="0"/>
              <a:t> </a:t>
            </a:r>
            <a:r>
              <a:rPr lang="en-ID" sz="1400" dirty="0" err="1"/>
              <a:t>menjadi</a:t>
            </a:r>
            <a:r>
              <a:rPr lang="en-ID" sz="1400" dirty="0"/>
              <a:t> </a:t>
            </a:r>
            <a:r>
              <a:rPr lang="en-ID" sz="1400" dirty="0" err="1"/>
              <a:t>bagian</a:t>
            </a:r>
            <a:r>
              <a:rPr lang="en-ID" sz="1400" dirty="0"/>
              <a:t> </a:t>
            </a:r>
            <a:r>
              <a:rPr lang="en-ID" sz="1400" dirty="0" err="1"/>
              <a:t>tersendiri</a:t>
            </a:r>
            <a:r>
              <a:rPr lang="en-ID" sz="1400" dirty="0"/>
              <a:t> dan </a:t>
            </a:r>
            <a:r>
              <a:rPr lang="en-ID" sz="1400" dirty="0" err="1"/>
              <a:t>ikut</a:t>
            </a:r>
            <a:r>
              <a:rPr lang="en-ID" sz="1400" dirty="0"/>
              <a:t> </a:t>
            </a:r>
            <a:r>
              <a:rPr lang="en-ID" sz="1400" dirty="0" err="1"/>
              <a:t>dalam</a:t>
            </a:r>
            <a:r>
              <a:rPr lang="en-ID" sz="1400" dirty="0"/>
              <a:t> </a:t>
            </a:r>
            <a:r>
              <a:rPr lang="en-ID" sz="1400" dirty="0" err="1"/>
              <a:t>Kecamatan</a:t>
            </a:r>
            <a:r>
              <a:rPr lang="en-ID" sz="1400" dirty="0"/>
              <a:t> </a:t>
            </a:r>
            <a:r>
              <a:rPr lang="en-ID" sz="1400" dirty="0" err="1"/>
              <a:t>Besuki</a:t>
            </a:r>
            <a:r>
              <a:rPr lang="en-ID" sz="1400" dirty="0"/>
              <a:t>, </a:t>
            </a:r>
            <a:r>
              <a:rPr lang="en-ID" sz="1400" dirty="0" err="1"/>
              <a:t>demikian</a:t>
            </a:r>
            <a:r>
              <a:rPr lang="en-ID" sz="1400" dirty="0"/>
              <a:t> juga </a:t>
            </a:r>
            <a:r>
              <a:rPr lang="en-ID" sz="1400" dirty="0" err="1"/>
              <a:t>beberapa</a:t>
            </a:r>
            <a:r>
              <a:rPr lang="en-ID" sz="1400" dirty="0"/>
              <a:t> </a:t>
            </a:r>
            <a:r>
              <a:rPr lang="en-ID" sz="1400" dirty="0" err="1"/>
              <a:t>desa-desa</a:t>
            </a:r>
            <a:r>
              <a:rPr lang="en-ID" sz="1400" dirty="0"/>
              <a:t> lain di </a:t>
            </a:r>
            <a:r>
              <a:rPr lang="en-ID" sz="1400" dirty="0" err="1"/>
              <a:t>Kecamatan</a:t>
            </a:r>
            <a:r>
              <a:rPr lang="en-ID" sz="1400" dirty="0"/>
              <a:t> </a:t>
            </a:r>
            <a:r>
              <a:rPr lang="en-ID" sz="1400" dirty="0" err="1"/>
              <a:t>Campurdarat</a:t>
            </a:r>
            <a:r>
              <a:rPr lang="en-ID" sz="1400" dirty="0"/>
              <a:t> dan </a:t>
            </a:r>
            <a:r>
              <a:rPr lang="en-ID" sz="1400" dirty="0" err="1"/>
              <a:t>sekitarnya</a:t>
            </a:r>
            <a:r>
              <a:rPr lang="en-ID" sz="1400" dirty="0"/>
              <a:t>. </a:t>
            </a:r>
            <a:r>
              <a:rPr lang="en-ID" sz="1400" dirty="0" err="1"/>
              <a:t>Kuantitas</a:t>
            </a:r>
            <a:r>
              <a:rPr lang="en-ID" sz="1400" dirty="0"/>
              <a:t> </a:t>
            </a:r>
            <a:r>
              <a:rPr lang="en-ID" sz="1400" dirty="0" err="1"/>
              <a:t>sumberdaya</a:t>
            </a:r>
            <a:r>
              <a:rPr lang="en-ID" sz="1400" dirty="0"/>
              <a:t> </a:t>
            </a:r>
            <a:r>
              <a:rPr lang="en-ID" sz="1400" dirty="0" err="1"/>
              <a:t>atau</a:t>
            </a:r>
            <a:r>
              <a:rPr lang="en-ID" sz="1400" dirty="0"/>
              <a:t> </a:t>
            </a:r>
            <a:r>
              <a:rPr lang="en-ID" sz="1400" dirty="0" err="1"/>
              <a:t>kuantitas</a:t>
            </a:r>
            <a:r>
              <a:rPr lang="en-ID" sz="1400" dirty="0"/>
              <a:t> </a:t>
            </a:r>
            <a:r>
              <a:rPr lang="en-ID" sz="1400" dirty="0" err="1"/>
              <a:t>marmer</a:t>
            </a:r>
            <a:r>
              <a:rPr lang="en-ID" sz="1400" dirty="0"/>
              <a:t> di </a:t>
            </a:r>
            <a:r>
              <a:rPr lang="en-ID" sz="1400" dirty="0" err="1"/>
              <a:t>mencapai</a:t>
            </a:r>
            <a:r>
              <a:rPr lang="en-ID" sz="1400" dirty="0"/>
              <a:t> 9.855.000 dan </a:t>
            </a:r>
            <a:r>
              <a:rPr lang="en-ID" sz="1400" dirty="0" err="1"/>
              <a:t>kualitas</a:t>
            </a:r>
            <a:r>
              <a:rPr lang="en-ID" sz="1400" dirty="0"/>
              <a:t> </a:t>
            </a:r>
            <a:r>
              <a:rPr lang="en-ID" sz="1400" dirty="0" err="1"/>
              <a:t>kuat</a:t>
            </a:r>
            <a:r>
              <a:rPr lang="en-ID" sz="1400" dirty="0"/>
              <a:t> </a:t>
            </a:r>
            <a:r>
              <a:rPr lang="en-ID" sz="1400" dirty="0" err="1"/>
              <a:t>tekan</a:t>
            </a:r>
            <a:r>
              <a:rPr lang="en-ID" sz="1400" dirty="0"/>
              <a:t> 1198 kg/cm </a:t>
            </a:r>
            <a:r>
              <a:rPr lang="en-ID" sz="1400" dirty="0" err="1"/>
              <a:t>untuk</a:t>
            </a:r>
            <a:r>
              <a:rPr lang="en-ID" sz="1400" dirty="0"/>
              <a:t> wilayah </a:t>
            </a:r>
            <a:r>
              <a:rPr lang="en-ID" sz="1400" dirty="0" err="1"/>
              <a:t>kecamatan</a:t>
            </a:r>
            <a:r>
              <a:rPr lang="en-ID" sz="1400" dirty="0"/>
              <a:t> </a:t>
            </a:r>
            <a:r>
              <a:rPr lang="en-ID" sz="1400" dirty="0" err="1"/>
              <a:t>Besuki</a:t>
            </a:r>
            <a:r>
              <a:rPr lang="en-ID" sz="1400" dirty="0"/>
              <a:t> </a:t>
            </a:r>
            <a:r>
              <a:rPr lang="en-ID" sz="1400" dirty="0" err="1"/>
              <a:t>desa</a:t>
            </a:r>
            <a:r>
              <a:rPr lang="en-ID" sz="1400" dirty="0"/>
              <a:t> </a:t>
            </a:r>
            <a:r>
              <a:rPr lang="en-ID" sz="1400" dirty="0" err="1"/>
              <a:t>Besole</a:t>
            </a:r>
            <a:r>
              <a:rPr lang="en-ID" sz="1400" dirty="0"/>
              <a:t>[3].</a:t>
            </a:r>
          </a:p>
        </p:txBody>
      </p:sp>
      <p:pic>
        <p:nvPicPr>
          <p:cNvPr id="9" name="Picture 8">
            <a:extLst>
              <a:ext uri="{FF2B5EF4-FFF2-40B4-BE49-F238E27FC236}">
                <a16:creationId xmlns:a16="http://schemas.microsoft.com/office/drawing/2014/main" id="{8ABCE7CD-735B-4923-A63B-2ACE8EA806B9}"/>
              </a:ext>
            </a:extLst>
          </p:cNvPr>
          <p:cNvPicPr>
            <a:picLocks noChangeAspect="1"/>
          </p:cNvPicPr>
          <p:nvPr/>
        </p:nvPicPr>
        <p:blipFill>
          <a:blip r:embed="rId3"/>
          <a:stretch>
            <a:fillRect/>
          </a:stretch>
        </p:blipFill>
        <p:spPr>
          <a:xfrm>
            <a:off x="155276" y="1187158"/>
            <a:ext cx="4710022" cy="2343785"/>
          </a:xfrm>
          <a:prstGeom prst="rect">
            <a:avLst/>
          </a:prstGeom>
        </p:spPr>
      </p:pic>
    </p:spTree>
    <p:extLst>
      <p:ext uri="{BB962C8B-B14F-4D97-AF65-F5344CB8AC3E}">
        <p14:creationId xmlns:p14="http://schemas.microsoft.com/office/powerpoint/2010/main" val="3655919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2BBD1B-2AB3-4639-8BA3-71A3C8A52D8E}"/>
              </a:ext>
            </a:extLst>
          </p:cNvPr>
          <p:cNvSpPr txBox="1"/>
          <p:nvPr/>
        </p:nvSpPr>
        <p:spPr>
          <a:xfrm>
            <a:off x="698738" y="410600"/>
            <a:ext cx="8134709" cy="1815882"/>
          </a:xfrm>
          <a:prstGeom prst="rect">
            <a:avLst/>
          </a:prstGeom>
          <a:noFill/>
        </p:spPr>
        <p:txBody>
          <a:bodyPr wrap="square">
            <a:spAutoFit/>
          </a:bodyPr>
          <a:lstStyle/>
          <a:p>
            <a:r>
              <a:rPr lang="en-ID" sz="1400" dirty="0"/>
              <a:t>Di </a:t>
            </a:r>
            <a:r>
              <a:rPr lang="en-ID" sz="1400" dirty="0" err="1"/>
              <a:t>lokasi</a:t>
            </a:r>
            <a:r>
              <a:rPr lang="en-ID" sz="1400" dirty="0"/>
              <a:t> </a:t>
            </a:r>
            <a:r>
              <a:rPr lang="en-ID" sz="1400" dirty="0" err="1"/>
              <a:t>industri</a:t>
            </a:r>
            <a:r>
              <a:rPr lang="en-ID" sz="1400" dirty="0"/>
              <a:t> </a:t>
            </a:r>
            <a:r>
              <a:rPr lang="en-ID" sz="1400" dirty="0" err="1"/>
              <a:t>pengolahan</a:t>
            </a:r>
            <a:r>
              <a:rPr lang="en-ID" sz="1400" dirty="0"/>
              <a:t>, </a:t>
            </a:r>
            <a:r>
              <a:rPr lang="en-ID" sz="1400" dirty="0" err="1"/>
              <a:t>dilakukan</a:t>
            </a:r>
            <a:r>
              <a:rPr lang="en-ID" sz="1400" dirty="0"/>
              <a:t> </a:t>
            </a:r>
            <a:r>
              <a:rPr lang="en-ID" sz="1400" dirty="0" err="1"/>
              <a:t>beberapa</a:t>
            </a:r>
            <a:r>
              <a:rPr lang="en-ID" sz="1400" dirty="0"/>
              <a:t> </a:t>
            </a:r>
            <a:r>
              <a:rPr lang="en-ID" sz="1400" dirty="0" err="1"/>
              <a:t>tahap</a:t>
            </a:r>
            <a:r>
              <a:rPr lang="en-ID" sz="1400" dirty="0"/>
              <a:t> proses </a:t>
            </a:r>
            <a:r>
              <a:rPr lang="en-ID" sz="1400" dirty="0" err="1"/>
              <a:t>produksi</a:t>
            </a:r>
            <a:r>
              <a:rPr lang="en-ID" sz="1400" dirty="0"/>
              <a:t> </a:t>
            </a:r>
            <a:r>
              <a:rPr lang="en-ID" sz="1400" dirty="0" err="1"/>
              <a:t>secara</a:t>
            </a:r>
            <a:r>
              <a:rPr lang="en-ID" sz="1400" dirty="0"/>
              <a:t> </a:t>
            </a:r>
            <a:r>
              <a:rPr lang="en-ID" sz="1400" dirty="0" err="1"/>
              <a:t>berurutan</a:t>
            </a:r>
            <a:r>
              <a:rPr lang="en-ID" sz="1400" dirty="0"/>
              <a:t> </a:t>
            </a:r>
            <a:r>
              <a:rPr lang="en-ID" sz="1400" dirty="0" err="1"/>
              <a:t>yaitu</a:t>
            </a:r>
            <a:r>
              <a:rPr lang="en-ID" sz="1400" dirty="0"/>
              <a:t> </a:t>
            </a:r>
            <a:r>
              <a:rPr lang="en-ID" sz="1400" dirty="0" err="1"/>
              <a:t>sebagai</a:t>
            </a:r>
            <a:r>
              <a:rPr lang="en-ID" sz="1400" dirty="0"/>
              <a:t> </a:t>
            </a:r>
            <a:r>
              <a:rPr lang="en-ID" sz="1400" dirty="0" err="1"/>
              <a:t>berikut</a:t>
            </a:r>
            <a:r>
              <a:rPr lang="en-ID" sz="1400" dirty="0"/>
              <a:t>: (a). Block </a:t>
            </a:r>
            <a:r>
              <a:rPr lang="en-ID" sz="1400" dirty="0" err="1"/>
              <a:t>pemotongan</a:t>
            </a:r>
            <a:r>
              <a:rPr lang="en-ID" sz="1400" dirty="0"/>
              <a:t> (block cutting) </a:t>
            </a:r>
            <a:r>
              <a:rPr lang="en-ID" sz="1400" dirty="0" err="1"/>
              <a:t>untuk</a:t>
            </a:r>
            <a:r>
              <a:rPr lang="en-ID" sz="1400" dirty="0"/>
              <a:t> </a:t>
            </a:r>
            <a:r>
              <a:rPr lang="en-ID" sz="1400" dirty="0" err="1"/>
              <a:t>memotong</a:t>
            </a:r>
            <a:r>
              <a:rPr lang="en-ID" sz="1400" dirty="0"/>
              <a:t> </a:t>
            </a:r>
            <a:r>
              <a:rPr lang="en-ID" sz="1400" dirty="0" err="1"/>
              <a:t>blok</a:t>
            </a:r>
            <a:r>
              <a:rPr lang="en-ID" sz="1400" dirty="0"/>
              <a:t> </a:t>
            </a:r>
            <a:r>
              <a:rPr lang="en-ID" sz="1400" dirty="0" err="1"/>
              <a:t>marmer</a:t>
            </a:r>
            <a:r>
              <a:rPr lang="en-ID" sz="1400" dirty="0"/>
              <a:t> </a:t>
            </a:r>
            <a:r>
              <a:rPr lang="en-ID" sz="1400" dirty="0" err="1"/>
              <a:t>menjadi</a:t>
            </a:r>
            <a:r>
              <a:rPr lang="en-ID" sz="1400" dirty="0"/>
              <a:t> slab; (b) Cross cutting </a:t>
            </a:r>
            <a:r>
              <a:rPr lang="en-ID" sz="1400" dirty="0" err="1"/>
              <a:t>yaitu</a:t>
            </a:r>
            <a:r>
              <a:rPr lang="en-ID" sz="1400" dirty="0"/>
              <a:t> </a:t>
            </a:r>
            <a:r>
              <a:rPr lang="en-ID" sz="1400" dirty="0" err="1"/>
              <a:t>lembaran</a:t>
            </a:r>
            <a:r>
              <a:rPr lang="en-ID" sz="1400" dirty="0"/>
              <a:t> slab yang </a:t>
            </a:r>
            <a:r>
              <a:rPr lang="en-ID" sz="1400" dirty="0" err="1"/>
              <a:t>besar</a:t>
            </a:r>
            <a:r>
              <a:rPr lang="en-ID" sz="1400" dirty="0"/>
              <a:t> </a:t>
            </a:r>
            <a:r>
              <a:rPr lang="en-ID" sz="1400" dirty="0" err="1"/>
              <a:t>ini</a:t>
            </a:r>
            <a:r>
              <a:rPr lang="en-ID" sz="1400" dirty="0"/>
              <a:t> </a:t>
            </a:r>
            <a:r>
              <a:rPr lang="en-ID" sz="1400" dirty="0" err="1"/>
              <a:t>kemudian</a:t>
            </a:r>
            <a:r>
              <a:rPr lang="en-ID" sz="1400" dirty="0"/>
              <a:t> </a:t>
            </a:r>
            <a:r>
              <a:rPr lang="en-ID" sz="1400" dirty="0" err="1"/>
              <a:t>dipotong</a:t>
            </a:r>
            <a:r>
              <a:rPr lang="en-ID" sz="1400" dirty="0"/>
              <a:t> pada </a:t>
            </a:r>
            <a:r>
              <a:rPr lang="en-ID" sz="1400" dirty="0" err="1"/>
              <a:t>bagian</a:t>
            </a:r>
            <a:r>
              <a:rPr lang="en-ID" sz="1400" dirty="0"/>
              <a:t> </a:t>
            </a:r>
            <a:r>
              <a:rPr lang="en-ID" sz="1400" dirty="0" err="1"/>
              <a:t>ujungnya</a:t>
            </a:r>
            <a:r>
              <a:rPr lang="en-ID" sz="1400" dirty="0"/>
              <a:t> agar rata; (c) Calibrating, Slab </a:t>
            </a:r>
            <a:r>
              <a:rPr lang="en-ID" sz="1400" dirty="0" err="1"/>
              <a:t>dipotong</a:t>
            </a:r>
            <a:r>
              <a:rPr lang="en-ID" sz="1400" dirty="0"/>
              <a:t> dan </a:t>
            </a:r>
            <a:r>
              <a:rPr lang="en-ID" sz="1400" dirty="0" err="1"/>
              <a:t>diratakan</a:t>
            </a:r>
            <a:r>
              <a:rPr lang="en-ID" sz="1400" dirty="0"/>
              <a:t> pada salah </a:t>
            </a:r>
            <a:r>
              <a:rPr lang="en-ID" sz="1400" dirty="0" err="1"/>
              <a:t>satu</a:t>
            </a:r>
            <a:r>
              <a:rPr lang="en-ID" sz="1400" dirty="0"/>
              <a:t> </a:t>
            </a:r>
            <a:r>
              <a:rPr lang="en-ID" sz="1400" dirty="0" err="1"/>
              <a:t>permukaan</a:t>
            </a:r>
            <a:r>
              <a:rPr lang="en-ID" sz="1400" dirty="0"/>
              <a:t> </a:t>
            </a:r>
            <a:r>
              <a:rPr lang="en-ID" sz="1400" dirty="0" err="1"/>
              <a:t>nya</a:t>
            </a:r>
            <a:r>
              <a:rPr lang="en-ID" sz="1400" dirty="0"/>
              <a:t> </a:t>
            </a:r>
            <a:r>
              <a:rPr lang="en-ID" sz="1400" dirty="0" err="1"/>
              <a:t>sesuai</a:t>
            </a:r>
            <a:r>
              <a:rPr lang="en-ID" sz="1400" dirty="0"/>
              <a:t> </a:t>
            </a:r>
            <a:r>
              <a:rPr lang="en-ID" sz="1400" dirty="0" err="1"/>
              <a:t>ukuran</a:t>
            </a:r>
            <a:r>
              <a:rPr lang="en-ID" sz="1400" dirty="0"/>
              <a:t> yang di </a:t>
            </a:r>
            <a:r>
              <a:rPr lang="en-ID" sz="1400" dirty="0" err="1"/>
              <a:t>inginkan</a:t>
            </a:r>
            <a:r>
              <a:rPr lang="en-ID" sz="1400" dirty="0"/>
              <a:t>; (d) </a:t>
            </a:r>
            <a:r>
              <a:rPr lang="en-ID" sz="1400" dirty="0" err="1"/>
              <a:t>Dempul</a:t>
            </a:r>
            <a:r>
              <a:rPr lang="en-ID" sz="1400" dirty="0"/>
              <a:t> </a:t>
            </a:r>
            <a:r>
              <a:rPr lang="en-ID" sz="1400" dirty="0" err="1"/>
              <a:t>untuk</a:t>
            </a:r>
            <a:r>
              <a:rPr lang="en-ID" sz="1400" dirty="0"/>
              <a:t> </a:t>
            </a:r>
            <a:r>
              <a:rPr lang="en-ID" sz="1400" dirty="0" err="1"/>
              <a:t>meratakan</a:t>
            </a:r>
            <a:r>
              <a:rPr lang="en-ID" sz="1400" dirty="0"/>
              <a:t> (</a:t>
            </a:r>
            <a:r>
              <a:rPr lang="en-ID" sz="1400" dirty="0" err="1"/>
              <a:t>menutup</a:t>
            </a:r>
            <a:r>
              <a:rPr lang="en-ID" sz="1400" dirty="0"/>
              <a:t>)</a:t>
            </a:r>
            <a:r>
              <a:rPr lang="en-ID" sz="1400" dirty="0" err="1"/>
              <a:t>permukaan</a:t>
            </a:r>
            <a:r>
              <a:rPr lang="en-ID" sz="1400" dirty="0"/>
              <a:t> yang </a:t>
            </a:r>
            <a:r>
              <a:rPr lang="en-ID" sz="1400" dirty="0" err="1"/>
              <a:t>masih</a:t>
            </a:r>
            <a:r>
              <a:rPr lang="en-ID" sz="1400" dirty="0"/>
              <a:t> </a:t>
            </a:r>
            <a:r>
              <a:rPr lang="en-ID" sz="1400" dirty="0" err="1"/>
              <a:t>mempunyai</a:t>
            </a:r>
            <a:r>
              <a:rPr lang="en-ID" sz="1400" dirty="0"/>
              <a:t> </a:t>
            </a:r>
            <a:r>
              <a:rPr lang="en-ID" sz="1400" dirty="0" err="1"/>
              <a:t>lubang-lubang</a:t>
            </a:r>
            <a:r>
              <a:rPr lang="en-ID" sz="1400" dirty="0"/>
              <a:t> </a:t>
            </a:r>
            <a:r>
              <a:rPr lang="en-ID" sz="1400" dirty="0" err="1"/>
              <a:t>kecil</a:t>
            </a:r>
            <a:r>
              <a:rPr lang="en-ID" sz="1400" dirty="0"/>
              <a:t>; (e) Polishing </a:t>
            </a:r>
            <a:r>
              <a:rPr lang="en-ID" sz="1400" dirty="0" err="1"/>
              <a:t>untuk</a:t>
            </a:r>
            <a:r>
              <a:rPr lang="en-ID" sz="1400" dirty="0"/>
              <a:t> </a:t>
            </a:r>
            <a:r>
              <a:rPr lang="en-ID" sz="1400" dirty="0" err="1"/>
              <a:t>melicinkan</a:t>
            </a:r>
            <a:r>
              <a:rPr lang="en-ID" sz="1400" dirty="0"/>
              <a:t> </a:t>
            </a:r>
            <a:r>
              <a:rPr lang="en-ID" sz="1400" dirty="0" err="1"/>
              <a:t>permukaan</a:t>
            </a:r>
            <a:r>
              <a:rPr lang="en-ID" sz="1400" dirty="0"/>
              <a:t> </a:t>
            </a:r>
            <a:r>
              <a:rPr lang="en-ID" sz="1400" dirty="0" err="1"/>
              <a:t>setelah</a:t>
            </a:r>
            <a:r>
              <a:rPr lang="en-ID" sz="1400" dirty="0"/>
              <a:t> slab di </a:t>
            </a:r>
            <a:r>
              <a:rPr lang="en-ID" sz="1400" dirty="0" err="1"/>
              <a:t>dempul</a:t>
            </a:r>
            <a:r>
              <a:rPr lang="en-ID" sz="1400" dirty="0"/>
              <a:t>. (f) Cross </a:t>
            </a:r>
            <a:r>
              <a:rPr lang="en-ID" sz="1400" dirty="0" err="1"/>
              <a:t>citting</a:t>
            </a:r>
            <a:r>
              <a:rPr lang="en-ID" sz="1400" dirty="0"/>
              <a:t> size </a:t>
            </a:r>
            <a:r>
              <a:rPr lang="en-ID" sz="1400" dirty="0" err="1"/>
              <a:t>pemotongan</a:t>
            </a:r>
            <a:r>
              <a:rPr lang="en-ID" sz="1400" dirty="0"/>
              <a:t> </a:t>
            </a:r>
            <a:r>
              <a:rPr lang="en-ID" sz="1400" dirty="0" err="1"/>
              <a:t>marmer</a:t>
            </a:r>
            <a:r>
              <a:rPr lang="en-ID" sz="1400" dirty="0"/>
              <a:t> </a:t>
            </a:r>
            <a:r>
              <a:rPr lang="en-ID" sz="1400" dirty="0" err="1"/>
              <a:t>sesuai</a:t>
            </a:r>
            <a:r>
              <a:rPr lang="en-ID" sz="1400" dirty="0"/>
              <a:t> </a:t>
            </a:r>
            <a:r>
              <a:rPr lang="en-ID" sz="1400" dirty="0" err="1"/>
              <a:t>dengan</a:t>
            </a:r>
            <a:r>
              <a:rPr lang="en-ID" sz="1400" dirty="0"/>
              <a:t> </a:t>
            </a:r>
            <a:r>
              <a:rPr lang="en-ID" sz="1400" dirty="0" err="1"/>
              <a:t>ukuran</a:t>
            </a:r>
            <a:r>
              <a:rPr lang="en-ID" sz="1400" dirty="0"/>
              <a:t> yang di </a:t>
            </a:r>
            <a:r>
              <a:rPr lang="en-ID" sz="1400" dirty="0" err="1"/>
              <a:t>inginkan</a:t>
            </a:r>
            <a:r>
              <a:rPr lang="en-ID" sz="1400" dirty="0"/>
              <a:t>. Proses yang </a:t>
            </a:r>
            <a:r>
              <a:rPr lang="en-ID" sz="1400" dirty="0" err="1"/>
              <a:t>dilakukan</a:t>
            </a:r>
            <a:r>
              <a:rPr lang="en-ID" sz="1400" dirty="0"/>
              <a:t> </a:t>
            </a:r>
            <a:r>
              <a:rPr lang="en-ID" sz="1400" dirty="0" err="1"/>
              <a:t>ini</a:t>
            </a:r>
            <a:r>
              <a:rPr lang="en-ID" sz="1400" dirty="0"/>
              <a:t> </a:t>
            </a:r>
            <a:r>
              <a:rPr lang="en-ID" sz="1400" dirty="0" err="1"/>
              <a:t>menyisakan</a:t>
            </a:r>
            <a:r>
              <a:rPr lang="en-ID" sz="1400" dirty="0"/>
              <a:t> </a:t>
            </a:r>
            <a:r>
              <a:rPr lang="en-ID" sz="1400" dirty="0" err="1"/>
              <a:t>limbah</a:t>
            </a:r>
            <a:r>
              <a:rPr lang="en-ID" sz="1400" dirty="0"/>
              <a:t> yang </a:t>
            </a:r>
            <a:r>
              <a:rPr lang="en-ID" sz="1400" dirty="0" err="1"/>
              <a:t>terdiri</a:t>
            </a:r>
            <a:r>
              <a:rPr lang="en-ID" sz="1400" dirty="0"/>
              <a:t> </a:t>
            </a:r>
            <a:r>
              <a:rPr lang="en-ID" sz="1400" dirty="0" err="1"/>
              <a:t>dari</a:t>
            </a:r>
            <a:r>
              <a:rPr lang="en-ID" sz="1400" dirty="0"/>
              <a:t> </a:t>
            </a:r>
            <a:r>
              <a:rPr lang="en-ID" sz="1400" dirty="0" err="1"/>
              <a:t>limbah</a:t>
            </a:r>
            <a:r>
              <a:rPr lang="en-ID" sz="1400" dirty="0"/>
              <a:t> </a:t>
            </a:r>
            <a:r>
              <a:rPr lang="en-ID" sz="1400" dirty="0" err="1"/>
              <a:t>padat</a:t>
            </a:r>
            <a:r>
              <a:rPr lang="en-ID" sz="1400" dirty="0"/>
              <a:t> dan </a:t>
            </a:r>
            <a:r>
              <a:rPr lang="en-ID" sz="1400" dirty="0" err="1"/>
              <a:t>cair</a:t>
            </a:r>
            <a:r>
              <a:rPr lang="en-ID" sz="1400" dirty="0"/>
              <a:t>. </a:t>
            </a:r>
            <a:r>
              <a:rPr lang="en-ID" sz="1400" dirty="0" err="1"/>
              <a:t>Limbah</a:t>
            </a:r>
            <a:r>
              <a:rPr lang="en-ID" sz="1400" dirty="0"/>
              <a:t> </a:t>
            </a:r>
            <a:r>
              <a:rPr lang="en-ID" sz="1400" dirty="0" err="1"/>
              <a:t>cair</a:t>
            </a:r>
            <a:r>
              <a:rPr lang="en-ID" sz="1400" dirty="0"/>
              <a:t> </a:t>
            </a:r>
            <a:r>
              <a:rPr lang="en-ID" sz="1400" dirty="0" err="1"/>
              <a:t>tercipta</a:t>
            </a:r>
            <a:r>
              <a:rPr lang="en-ID" sz="1400" dirty="0"/>
              <a:t> </a:t>
            </a:r>
            <a:r>
              <a:rPr lang="en-ID" sz="1400" dirty="0" err="1"/>
              <a:t>akibat</a:t>
            </a:r>
            <a:r>
              <a:rPr lang="en-ID" sz="1400" dirty="0"/>
              <a:t> </a:t>
            </a:r>
            <a:r>
              <a:rPr lang="en-ID" sz="1400" dirty="0" err="1"/>
              <a:t>setiap</a:t>
            </a:r>
            <a:r>
              <a:rPr lang="en-ID" sz="1400" dirty="0"/>
              <a:t> </a:t>
            </a:r>
            <a:r>
              <a:rPr lang="en-ID" sz="1400" dirty="0" err="1"/>
              <a:t>pemotongan</a:t>
            </a:r>
            <a:r>
              <a:rPr lang="en-ID" sz="1400" dirty="0"/>
              <a:t> </a:t>
            </a:r>
            <a:r>
              <a:rPr lang="en-ID" sz="1400" dirty="0" err="1"/>
              <a:t>memakai</a:t>
            </a:r>
            <a:r>
              <a:rPr lang="en-ID" sz="1400" dirty="0"/>
              <a:t> air </a:t>
            </a:r>
            <a:r>
              <a:rPr lang="en-ID" sz="1400" dirty="0" err="1"/>
              <a:t>untuk</a:t>
            </a:r>
            <a:r>
              <a:rPr lang="en-ID" sz="1400" dirty="0"/>
              <a:t> </a:t>
            </a:r>
            <a:r>
              <a:rPr lang="en-ID" sz="1400" dirty="0" err="1"/>
              <a:t>membantu</a:t>
            </a:r>
            <a:r>
              <a:rPr lang="en-ID" sz="1400" dirty="0"/>
              <a:t> </a:t>
            </a:r>
            <a:r>
              <a:rPr lang="en-ID" sz="1400" dirty="0" err="1"/>
              <a:t>pemotongan</a:t>
            </a:r>
            <a:r>
              <a:rPr lang="en-ID" sz="1400" dirty="0"/>
              <a:t>.</a:t>
            </a:r>
          </a:p>
        </p:txBody>
      </p:sp>
      <p:pic>
        <p:nvPicPr>
          <p:cNvPr id="8" name="Picture 7">
            <a:extLst>
              <a:ext uri="{FF2B5EF4-FFF2-40B4-BE49-F238E27FC236}">
                <a16:creationId xmlns:a16="http://schemas.microsoft.com/office/drawing/2014/main" id="{95ED2DFD-F4D0-466D-8308-4C562C7C143A}"/>
              </a:ext>
            </a:extLst>
          </p:cNvPr>
          <p:cNvPicPr>
            <a:picLocks noChangeAspect="1"/>
          </p:cNvPicPr>
          <p:nvPr/>
        </p:nvPicPr>
        <p:blipFill rotWithShape="1">
          <a:blip r:embed="rId2"/>
          <a:srcRect l="30566" t="42402" r="28679" b="26621"/>
          <a:stretch/>
        </p:blipFill>
        <p:spPr>
          <a:xfrm>
            <a:off x="1259456" y="2553419"/>
            <a:ext cx="7102080" cy="3036498"/>
          </a:xfrm>
          <a:prstGeom prst="rect">
            <a:avLst/>
          </a:prstGeom>
        </p:spPr>
      </p:pic>
    </p:spTree>
    <p:extLst>
      <p:ext uri="{BB962C8B-B14F-4D97-AF65-F5344CB8AC3E}">
        <p14:creationId xmlns:p14="http://schemas.microsoft.com/office/powerpoint/2010/main" val="2972969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23156" y="-43358"/>
            <a:ext cx="4583151" cy="60216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lumMod val="60000"/>
                    <a:lumOff val="40000"/>
                  </a:schemeClr>
                </a:solidFill>
                <a:latin typeface="Arial Black" panose="020B0A04020102020204" pitchFamily="34" charset="0"/>
              </a:rPr>
              <a:t>METODE PENELITIAN</a:t>
            </a:r>
          </a:p>
        </p:txBody>
      </p:sp>
      <p:pic>
        <p:nvPicPr>
          <p:cNvPr id="3" name="Picture 2">
            <a:extLst>
              <a:ext uri="{FF2B5EF4-FFF2-40B4-BE49-F238E27FC236}">
                <a16:creationId xmlns:a16="http://schemas.microsoft.com/office/drawing/2014/main" id="{6B2AE783-1C40-4778-A72E-A5EA2FAD60DD}"/>
              </a:ext>
            </a:extLst>
          </p:cNvPr>
          <p:cNvPicPr/>
          <p:nvPr/>
        </p:nvPicPr>
        <p:blipFill rotWithShape="1">
          <a:blip r:embed="rId2" cstate="print">
            <a:extLst>
              <a:ext uri="{28A0092B-C50C-407E-A947-70E740481C1C}">
                <a14:useLocalDpi xmlns:a14="http://schemas.microsoft.com/office/drawing/2010/main" val="0"/>
              </a:ext>
            </a:extLst>
          </a:blip>
          <a:srcRect l="60031" t="10628" r="5100" b="13234"/>
          <a:stretch/>
        </p:blipFill>
        <p:spPr bwMode="auto">
          <a:xfrm>
            <a:off x="1100873" y="1017670"/>
            <a:ext cx="1590568" cy="1670966"/>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64E50152-C359-4AF1-BDB8-F5E5DF4A6341}"/>
              </a:ext>
            </a:extLst>
          </p:cNvPr>
          <p:cNvSpPr txBox="1"/>
          <p:nvPr/>
        </p:nvSpPr>
        <p:spPr>
          <a:xfrm>
            <a:off x="1863305" y="1624572"/>
            <a:ext cx="6167887" cy="369332"/>
          </a:xfrm>
          <a:prstGeom prst="rect">
            <a:avLst/>
          </a:prstGeom>
          <a:noFill/>
        </p:spPr>
        <p:txBody>
          <a:bodyPr wrap="square">
            <a:spAutoFit/>
          </a:bodyPr>
          <a:lstStyle/>
          <a:p>
            <a:pPr indent="457200" algn="ctr">
              <a:spcBef>
                <a:spcPts val="1200"/>
              </a:spcBef>
              <a:spcAft>
                <a:spcPts val="600"/>
              </a:spcAft>
            </a:pPr>
            <a:r>
              <a:rPr lang="en-US" sz="1800" b="1" dirty="0">
                <a:effectLst/>
                <a:latin typeface="Times New Roman" panose="02020603050405020304" pitchFamily="18" charset="0"/>
                <a:ea typeface="Calibri" panose="020F0502020204030204" pitchFamily="34" charset="0"/>
                <a:cs typeface="Calibri" panose="020F0502020204030204" pitchFamily="34" charset="0"/>
              </a:rPr>
              <a:t>(Gambar 3.1 Sample yang </a:t>
            </a:r>
            <a:r>
              <a:rPr lang="en-US" sz="1800" b="1" dirty="0" err="1">
                <a:effectLst/>
                <a:latin typeface="Times New Roman" panose="02020603050405020304" pitchFamily="18" charset="0"/>
                <a:ea typeface="Calibri" panose="020F0502020204030204" pitchFamily="34" charset="0"/>
                <a:cs typeface="Calibri" panose="020F0502020204030204" pitchFamily="34" charset="0"/>
              </a:rPr>
              <a:t>sudah</a:t>
            </a:r>
            <a:r>
              <a:rPr lang="en-US" sz="1800" b="1" dirty="0">
                <a:effectLst/>
                <a:latin typeface="Times New Roman" panose="02020603050405020304" pitchFamily="18" charset="0"/>
                <a:ea typeface="Calibri" panose="020F0502020204030204" pitchFamily="34" charset="0"/>
                <a:cs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cs typeface="Calibri" panose="020F0502020204030204" pitchFamily="34" charset="0"/>
              </a:rPr>
              <a:t>diambil</a:t>
            </a:r>
            <a:r>
              <a:rPr lang="en-US" sz="1800" b="1" dirty="0">
                <a:effectLst/>
                <a:latin typeface="Times New Roman" panose="02020603050405020304" pitchFamily="18" charset="0"/>
                <a:ea typeface="Calibri" panose="020F0502020204030204" pitchFamily="34" charset="0"/>
                <a:cs typeface="Calibri" panose="020F0502020204030204" pitchFamily="34" charset="0"/>
              </a:rPr>
              <a:t>)</a:t>
            </a:r>
            <a:endParaRPr lang="en-ID" sz="20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83E5F6C-B076-496D-B770-9D39605B14AE}"/>
              </a:ext>
            </a:extLst>
          </p:cNvPr>
          <p:cNvSpPr txBox="1"/>
          <p:nvPr/>
        </p:nvSpPr>
        <p:spPr>
          <a:xfrm>
            <a:off x="215660" y="3038102"/>
            <a:ext cx="8410755" cy="3333605"/>
          </a:xfrm>
          <a:prstGeom prst="rect">
            <a:avLst/>
          </a:prstGeom>
          <a:noFill/>
        </p:spPr>
        <p:txBody>
          <a:bodyPr wrap="square">
            <a:spAutoFit/>
          </a:bodyPr>
          <a:lstStyle/>
          <a:p>
            <a:pPr>
              <a:lnSpc>
                <a:spcPct val="107000"/>
              </a:lnSpc>
              <a:spcAft>
                <a:spcPts val="800"/>
              </a:spcAft>
            </a:pPr>
            <a:r>
              <a:rPr lang="en-US" sz="1400" dirty="0" err="1">
                <a:effectLst/>
                <a:latin typeface="Times New Roman" panose="02020603050405020304" pitchFamily="18" charset="0"/>
                <a:ea typeface="Times New Roman" panose="02020603050405020304" pitchFamily="18" charset="0"/>
              </a:rPr>
              <a:t>Limbah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marmer</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diambil</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dari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beberapa</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tempat</a:t>
            </a:r>
            <a:r>
              <a:rPr lang="en-US" sz="1400"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secara</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acak</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dari</a:t>
            </a:r>
            <a:r>
              <a:rPr lang="en-US" sz="1400" b="1"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pemotongan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marmer</a:t>
            </a:r>
            <a:r>
              <a:rPr lang="en-US" sz="1400" dirty="0">
                <a:effectLst/>
                <a:latin typeface="Times New Roman" panose="02020603050405020304" pitchFamily="18" charset="0"/>
                <a:ea typeface="Times New Roman" panose="02020603050405020304" pitchFamily="18" charset="0"/>
              </a:rPr>
              <a:t> di </a:t>
            </a:r>
            <a:r>
              <a:rPr lang="en-US" sz="1400" dirty="0" err="1">
                <a:effectLst/>
                <a:latin typeface="Times New Roman" panose="02020603050405020304" pitchFamily="18" charset="0"/>
                <a:ea typeface="Times New Roman" panose="02020603050405020304" pitchFamily="18" charset="0"/>
              </a:rPr>
              <a:t>Campurdarat</a:t>
            </a:r>
            <a:r>
              <a:rPr lang="en-US" sz="1400" dirty="0">
                <a:effectLst/>
                <a:latin typeface="Times New Roman" panose="02020603050405020304" pitchFamily="18" charset="0"/>
                <a:ea typeface="Times New Roman" panose="02020603050405020304" pitchFamily="18" charset="0"/>
              </a:rPr>
              <a:t> dan </a:t>
            </a:r>
            <a:r>
              <a:rPr lang="en-US" sz="1400" dirty="0" err="1">
                <a:effectLst/>
                <a:latin typeface="Times New Roman" panose="02020603050405020304" pitchFamily="18" charset="0"/>
                <a:ea typeface="Times New Roman" panose="02020603050405020304" pitchFamily="18" charset="0"/>
              </a:rPr>
              <a:t>Besole</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Kabupaten</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Tulungagung</a:t>
            </a:r>
            <a:endParaRPr lang="en-ID" sz="1400" dirty="0">
              <a:effectLst/>
              <a:latin typeface="Times New Roman" panose="02020603050405020304" pitchFamily="18" charset="0"/>
              <a:ea typeface="Calibri" panose="020F0502020204030204" pitchFamily="34" charset="0"/>
            </a:endParaRPr>
          </a:p>
          <a:p>
            <a:pPr indent="457200" algn="just">
              <a:spcBef>
                <a:spcPts val="1200"/>
              </a:spcBef>
              <a:spcAft>
                <a:spcPts val="600"/>
              </a:spcAft>
            </a:pP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Sebagai</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bahan</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uji SEM/EDS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dipilih</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dua</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sampel</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Yaitu</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sampel</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bulk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dari</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limbah</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cair</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diberi</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kode</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A1 dan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limbah</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padat</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yang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diberi</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kode</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S1.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Sedangkan</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untuk</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pengujian</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FTIR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sampel</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dilakukan</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analisis</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dengan</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memberi</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kode</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F-04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untuk</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limbah</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cair</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dan F-05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untuk</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gravel.</a:t>
            </a:r>
            <a:endParaRPr lang="en-ID" sz="1400" b="1"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1200"/>
              </a:spcAft>
            </a:pP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Preparasi</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sampel</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dilakukan</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dengan</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metode</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yang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berbeda</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untuk</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dua</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jenis</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sampel</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Sampel</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padat</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berupa</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bulk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hingga</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gravel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hanya</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di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bedakan</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menurut</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kondisinya</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dan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diberi</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label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tertentu</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Sedangkan</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untuk</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limbah</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cair</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terlebih</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dahulu</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dilakukan</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preparasi</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karena</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kondisi</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alat</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SEM/EDS yang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tidak</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bisa</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menerima</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cairan</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Pertama</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kertas</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saring</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diletakkan</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di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atas</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corong</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buchner</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kemudian</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kertas</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saring</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dibasahi</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dengan</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akuades</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lalu</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limbah</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marmer</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cair</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dituangkan</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ke</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dalamnya</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sedikit</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demi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sedikit</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untuk</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disaring</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Kedua</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serbuk</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hasil</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saringan</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pertama</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dicuci</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dengan</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menggunakan</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500 ml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akuades</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sebanyak</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dua</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kali.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Ketiga</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serbuk</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hasil</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saringan</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kedua</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dicuci</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menggunakan</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100 ml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etanol</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96%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teknis</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Hal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ini</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bertujuan</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untuk</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membantu</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proses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pengeringan</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serbuk</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hasil</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saringan</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akhir</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Kemudian</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di oven pada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suhu</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rendah</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hingga</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benar</a:t>
            </a:r>
            <a:r>
              <a:rPr lang="en-US" sz="1400" b="0" dirty="0">
                <a:effectLst/>
                <a:latin typeface="Times New Roman" panose="02020603050405020304" pitchFamily="18" charset="0"/>
                <a:ea typeface="Calibri" panose="020F0502020204030204" pitchFamily="34" charset="0"/>
                <a:cs typeface="Calibri" panose="020F0502020204030204" pitchFamily="34" charset="0"/>
              </a:rPr>
              <a:t> </a:t>
            </a:r>
            <a:r>
              <a:rPr lang="en-US" sz="1400" b="0" dirty="0" err="1">
                <a:effectLst/>
                <a:latin typeface="Times New Roman" panose="02020603050405020304" pitchFamily="18" charset="0"/>
                <a:ea typeface="Calibri" panose="020F0502020204030204" pitchFamily="34" charset="0"/>
                <a:cs typeface="Calibri" panose="020F0502020204030204" pitchFamily="34" charset="0"/>
              </a:rPr>
              <a:t>kering</a:t>
            </a:r>
            <a:r>
              <a:rPr lang="en-US" sz="1400" b="0" dirty="0">
                <a:effectLst/>
                <a:latin typeface="Times New Roman" panose="02020603050405020304" pitchFamily="18" charset="0"/>
                <a:ea typeface="Calibri" panose="020F0502020204030204" pitchFamily="34" charset="0"/>
                <a:cs typeface="Calibri" panose="020F0502020204030204" pitchFamily="34" charset="0"/>
              </a:rPr>
              <a:t>.</a:t>
            </a:r>
            <a:endParaRPr lang="en-ID" sz="14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649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60849" y="0"/>
            <a:ext cx="4583151" cy="60216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lumMod val="60000"/>
                    <a:lumOff val="40000"/>
                  </a:schemeClr>
                </a:solidFill>
                <a:latin typeface="Arial Black" panose="020B0A04020102020204" pitchFamily="34" charset="0"/>
              </a:rPr>
              <a:t>HASIL DAN PEMBAHASAN</a:t>
            </a:r>
          </a:p>
        </p:txBody>
      </p:sp>
      <p:pic>
        <p:nvPicPr>
          <p:cNvPr id="16" name="Picture 15">
            <a:extLst>
              <a:ext uri="{FF2B5EF4-FFF2-40B4-BE49-F238E27FC236}">
                <a16:creationId xmlns:a16="http://schemas.microsoft.com/office/drawing/2014/main" id="{518C9D10-1E94-4D95-A387-968AB6F0D7A9}"/>
              </a:ext>
            </a:extLst>
          </p:cNvPr>
          <p:cNvPicPr>
            <a:picLocks noChangeAspect="1"/>
          </p:cNvPicPr>
          <p:nvPr/>
        </p:nvPicPr>
        <p:blipFill>
          <a:blip r:embed="rId2"/>
          <a:stretch>
            <a:fillRect/>
          </a:stretch>
        </p:blipFill>
        <p:spPr>
          <a:xfrm>
            <a:off x="1521299" y="4480437"/>
            <a:ext cx="5835396" cy="2481072"/>
          </a:xfrm>
          <a:prstGeom prst="rect">
            <a:avLst/>
          </a:prstGeom>
        </p:spPr>
      </p:pic>
      <p:sp>
        <p:nvSpPr>
          <p:cNvPr id="26" name="TextBox 25">
            <a:extLst>
              <a:ext uri="{FF2B5EF4-FFF2-40B4-BE49-F238E27FC236}">
                <a16:creationId xmlns:a16="http://schemas.microsoft.com/office/drawing/2014/main" id="{B52C00AC-DA82-4E99-9485-CB437AD82C19}"/>
              </a:ext>
            </a:extLst>
          </p:cNvPr>
          <p:cNvSpPr txBox="1"/>
          <p:nvPr/>
        </p:nvSpPr>
        <p:spPr>
          <a:xfrm>
            <a:off x="841595" y="3983736"/>
            <a:ext cx="8086274" cy="338554"/>
          </a:xfrm>
          <a:prstGeom prst="rect">
            <a:avLst/>
          </a:prstGeom>
          <a:noFill/>
        </p:spPr>
        <p:txBody>
          <a:bodyPr wrap="square">
            <a:spAutoFit/>
          </a:bodyPr>
          <a:lstStyle/>
          <a:p>
            <a:pPr algn="just">
              <a:spcBef>
                <a:spcPts val="1200"/>
              </a:spcBef>
            </a:pPr>
            <a:r>
              <a:rPr lang="en-US" sz="1600" b="1" dirty="0" err="1">
                <a:effectLst/>
                <a:latin typeface="Times New Roman" panose="02020603050405020304" pitchFamily="18" charset="0"/>
                <a:ea typeface="Calibri" panose="020F0502020204030204" pitchFamily="34" charset="0"/>
                <a:cs typeface="Calibri" panose="020F0502020204030204" pitchFamily="34" charset="0"/>
              </a:rPr>
              <a:t>Tabel</a:t>
            </a:r>
            <a:r>
              <a:rPr lang="en-US" sz="1600" b="1" dirty="0">
                <a:effectLst/>
                <a:latin typeface="Times New Roman" panose="02020603050405020304" pitchFamily="18" charset="0"/>
                <a:ea typeface="Calibri" panose="020F0502020204030204" pitchFamily="34" charset="0"/>
                <a:cs typeface="Calibri" panose="020F0502020204030204" pitchFamily="34" charset="0"/>
              </a:rPr>
              <a:t> 4.1. </a:t>
            </a:r>
            <a:r>
              <a:rPr lang="en-US" sz="1600" b="1" dirty="0" err="1">
                <a:effectLst/>
                <a:latin typeface="Times New Roman" panose="02020603050405020304" pitchFamily="18" charset="0"/>
                <a:ea typeface="Calibri" panose="020F0502020204030204" pitchFamily="34" charset="0"/>
                <a:cs typeface="Calibri" panose="020F0502020204030204" pitchFamily="34" charset="0"/>
              </a:rPr>
              <a:t>Bilangan</a:t>
            </a:r>
            <a:r>
              <a:rPr lang="en-US" sz="1600" b="1" dirty="0">
                <a:effectLst/>
                <a:latin typeface="Times New Roman" panose="02020603050405020304" pitchFamily="18" charset="0"/>
                <a:ea typeface="Calibri" panose="020F0502020204030204" pitchFamily="34" charset="0"/>
                <a:cs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cs typeface="Calibri" panose="020F0502020204030204" pitchFamily="34" charset="0"/>
              </a:rPr>
              <a:t>gelombang</a:t>
            </a:r>
            <a:r>
              <a:rPr lang="en-US" sz="1600" b="1" dirty="0">
                <a:effectLst/>
                <a:latin typeface="Times New Roman" panose="02020603050405020304" pitchFamily="18" charset="0"/>
                <a:ea typeface="Calibri" panose="020F0502020204030204" pitchFamily="34" charset="0"/>
                <a:cs typeface="Calibri" panose="020F0502020204030204" pitchFamily="34" charset="0"/>
              </a:rPr>
              <a:t> (cm</a:t>
            </a:r>
            <a:r>
              <a:rPr lang="en-US" sz="1600" b="1" baseline="30000" dirty="0">
                <a:effectLst/>
                <a:latin typeface="Times New Roman" panose="02020603050405020304" pitchFamily="18" charset="0"/>
                <a:ea typeface="Calibri" panose="020F0502020204030204" pitchFamily="34" charset="0"/>
                <a:cs typeface="Calibri" panose="020F0502020204030204" pitchFamily="34" charset="0"/>
              </a:rPr>
              <a:t>-1</a:t>
            </a:r>
            <a:r>
              <a:rPr lang="en-US" sz="1600" b="1" dirty="0">
                <a:effectLst/>
                <a:latin typeface="Times New Roman" panose="02020603050405020304" pitchFamily="18" charset="0"/>
                <a:ea typeface="Calibri" panose="020F0502020204030204" pitchFamily="34" charset="0"/>
                <a:cs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cs typeface="Calibri" panose="020F0502020204030204" pitchFamily="34" charset="0"/>
              </a:rPr>
              <a:t>karakteristik</a:t>
            </a:r>
            <a:r>
              <a:rPr lang="en-US" sz="1600" b="1" dirty="0">
                <a:effectLst/>
                <a:latin typeface="Times New Roman" panose="02020603050405020304" pitchFamily="18" charset="0"/>
                <a:ea typeface="Calibri" panose="020F0502020204030204" pitchFamily="34" charset="0"/>
                <a:cs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cs typeface="Calibri" panose="020F0502020204030204" pitchFamily="34" charset="0"/>
              </a:rPr>
              <a:t>puncak</a:t>
            </a:r>
            <a:r>
              <a:rPr lang="en-US" sz="1600" b="1" dirty="0">
                <a:effectLst/>
                <a:latin typeface="Times New Roman" panose="02020603050405020304" pitchFamily="18" charset="0"/>
                <a:ea typeface="Calibri" panose="020F0502020204030204" pitchFamily="34" charset="0"/>
                <a:cs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cs typeface="Calibri" panose="020F0502020204030204" pitchFamily="34" charset="0"/>
              </a:rPr>
              <a:t>gugus</a:t>
            </a:r>
            <a:r>
              <a:rPr lang="en-US" sz="1600" b="1" dirty="0">
                <a:effectLst/>
                <a:latin typeface="Times New Roman" panose="02020603050405020304" pitchFamily="18" charset="0"/>
                <a:ea typeface="Calibri" panose="020F0502020204030204" pitchFamily="34" charset="0"/>
                <a:cs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cs typeface="Calibri" panose="020F0502020204030204" pitchFamily="34" charset="0"/>
              </a:rPr>
              <a:t>fungsi</a:t>
            </a:r>
            <a:r>
              <a:rPr lang="en-US" sz="1600" b="1" dirty="0">
                <a:effectLst/>
                <a:latin typeface="Times New Roman" panose="02020603050405020304" pitchFamily="18" charset="0"/>
                <a:ea typeface="Calibri" panose="020F0502020204030204" pitchFamily="34" charset="0"/>
                <a:cs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cs typeface="Calibri" panose="020F0502020204030204" pitchFamily="34" charset="0"/>
              </a:rPr>
              <a:t>limbah</a:t>
            </a:r>
            <a:r>
              <a:rPr lang="en-US" sz="1600" b="1" dirty="0">
                <a:effectLst/>
                <a:latin typeface="Times New Roman" panose="02020603050405020304" pitchFamily="18" charset="0"/>
                <a:ea typeface="Calibri" panose="020F0502020204030204" pitchFamily="34" charset="0"/>
                <a:cs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cs typeface="Calibri" panose="020F0502020204030204" pitchFamily="34" charset="0"/>
              </a:rPr>
              <a:t>marmer</a:t>
            </a:r>
            <a:endParaRPr lang="en-ID" sz="16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FABA162E-C5F3-464C-A16B-15585F46CBB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1792" y="1095866"/>
            <a:ext cx="3847477" cy="2603298"/>
          </a:xfrm>
          <a:prstGeom prst="rect">
            <a:avLst/>
          </a:prstGeom>
          <a:noFill/>
          <a:ln>
            <a:noFill/>
          </a:ln>
        </p:spPr>
      </p:pic>
      <p:pic>
        <p:nvPicPr>
          <p:cNvPr id="28" name="Picture 27">
            <a:extLst>
              <a:ext uri="{FF2B5EF4-FFF2-40B4-BE49-F238E27FC236}">
                <a16:creationId xmlns:a16="http://schemas.microsoft.com/office/drawing/2014/main" id="{96E4C89C-F857-4CCE-8313-B042EADA835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095866"/>
            <a:ext cx="3795844" cy="2603298"/>
          </a:xfrm>
          <a:prstGeom prst="rect">
            <a:avLst/>
          </a:prstGeom>
          <a:noFill/>
          <a:ln>
            <a:noFill/>
          </a:ln>
        </p:spPr>
      </p:pic>
      <p:sp>
        <p:nvSpPr>
          <p:cNvPr id="30" name="TextBox 29">
            <a:extLst>
              <a:ext uri="{FF2B5EF4-FFF2-40B4-BE49-F238E27FC236}">
                <a16:creationId xmlns:a16="http://schemas.microsoft.com/office/drawing/2014/main" id="{A00F813D-EACB-4CE1-8CF0-19CB932DA96D}"/>
              </a:ext>
            </a:extLst>
          </p:cNvPr>
          <p:cNvSpPr txBox="1"/>
          <p:nvPr/>
        </p:nvSpPr>
        <p:spPr>
          <a:xfrm>
            <a:off x="776156" y="3165363"/>
            <a:ext cx="4576156" cy="276999"/>
          </a:xfrm>
          <a:prstGeom prst="rect">
            <a:avLst/>
          </a:prstGeom>
          <a:noFill/>
        </p:spPr>
        <p:txBody>
          <a:bodyPr wrap="square">
            <a:spAutoFit/>
          </a:bodyPr>
          <a:lstStyle/>
          <a:p>
            <a:r>
              <a:rPr lang="en-US" sz="1200" dirty="0">
                <a:effectLst/>
                <a:latin typeface="Times New Roman" panose="02020603050405020304" pitchFamily="18" charset="0"/>
                <a:ea typeface="Calibri" panose="020F0502020204030204" pitchFamily="34" charset="0"/>
              </a:rPr>
              <a:t>FTIR </a:t>
            </a:r>
            <a:r>
              <a:rPr lang="en-US" sz="1200" dirty="0" err="1">
                <a:effectLst/>
                <a:latin typeface="Times New Roman" panose="02020603050405020304" pitchFamily="18" charset="0"/>
                <a:ea typeface="Calibri" panose="020F0502020204030204" pitchFamily="34" charset="0"/>
              </a:rPr>
              <a:t>limbah</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marmer</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padat</a:t>
            </a:r>
            <a:r>
              <a:rPr lang="en-US" sz="1200" dirty="0">
                <a:effectLst/>
                <a:latin typeface="Times New Roman" panose="02020603050405020304" pitchFamily="18" charset="0"/>
                <a:ea typeface="Calibri" panose="020F0502020204030204" pitchFamily="34" charset="0"/>
              </a:rPr>
              <a:t> </a:t>
            </a:r>
            <a:endParaRPr lang="en-ID" sz="1200" dirty="0"/>
          </a:p>
        </p:txBody>
      </p:sp>
      <p:sp>
        <p:nvSpPr>
          <p:cNvPr id="31" name="TextBox 30">
            <a:extLst>
              <a:ext uri="{FF2B5EF4-FFF2-40B4-BE49-F238E27FC236}">
                <a16:creationId xmlns:a16="http://schemas.microsoft.com/office/drawing/2014/main" id="{175F7A5F-F6FD-4BBA-8012-DDB442CB1052}"/>
              </a:ext>
            </a:extLst>
          </p:cNvPr>
          <p:cNvSpPr txBox="1"/>
          <p:nvPr/>
        </p:nvSpPr>
        <p:spPr>
          <a:xfrm>
            <a:off x="4884732" y="3105937"/>
            <a:ext cx="4576156" cy="276999"/>
          </a:xfrm>
          <a:prstGeom prst="rect">
            <a:avLst/>
          </a:prstGeom>
          <a:noFill/>
        </p:spPr>
        <p:txBody>
          <a:bodyPr wrap="square">
            <a:spAutoFit/>
          </a:bodyPr>
          <a:lstStyle/>
          <a:p>
            <a:r>
              <a:rPr lang="en-US" sz="1200" dirty="0">
                <a:effectLst/>
                <a:latin typeface="Times New Roman" panose="02020603050405020304" pitchFamily="18" charset="0"/>
                <a:ea typeface="Calibri" panose="020F0502020204030204" pitchFamily="34" charset="0"/>
              </a:rPr>
              <a:t>FTIR </a:t>
            </a:r>
            <a:r>
              <a:rPr lang="en-US" sz="1200" dirty="0" err="1">
                <a:effectLst/>
                <a:latin typeface="Times New Roman" panose="02020603050405020304" pitchFamily="18" charset="0"/>
                <a:ea typeface="Calibri" panose="020F0502020204030204" pitchFamily="34" charset="0"/>
              </a:rPr>
              <a:t>limbah</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marmer</a:t>
            </a:r>
            <a:r>
              <a:rPr lang="en-US" sz="1200" dirty="0">
                <a:effectLst/>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cair</a:t>
            </a:r>
            <a:r>
              <a:rPr lang="en-US" sz="1200" dirty="0">
                <a:effectLst/>
                <a:latin typeface="Times New Roman" panose="02020603050405020304" pitchFamily="18" charset="0"/>
                <a:ea typeface="Calibri" panose="020F0502020204030204" pitchFamily="34" charset="0"/>
              </a:rPr>
              <a:t> </a:t>
            </a:r>
            <a:endParaRPr lang="en-ID" sz="1200" dirty="0"/>
          </a:p>
        </p:txBody>
      </p:sp>
    </p:spTree>
    <p:extLst>
      <p:ext uri="{BB962C8B-B14F-4D97-AF65-F5344CB8AC3E}">
        <p14:creationId xmlns:p14="http://schemas.microsoft.com/office/powerpoint/2010/main" val="3905016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60849" y="0"/>
            <a:ext cx="4583151" cy="60216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lumMod val="60000"/>
                    <a:lumOff val="40000"/>
                  </a:schemeClr>
                </a:solidFill>
                <a:latin typeface="Arial Black" panose="020B0A04020102020204" pitchFamily="34" charset="0"/>
              </a:rPr>
              <a:t>HASIL DAN PEMBAHASAN</a:t>
            </a:r>
          </a:p>
        </p:txBody>
      </p:sp>
      <p:pic>
        <p:nvPicPr>
          <p:cNvPr id="18" name="Picture 17">
            <a:extLst>
              <a:ext uri="{FF2B5EF4-FFF2-40B4-BE49-F238E27FC236}">
                <a16:creationId xmlns:a16="http://schemas.microsoft.com/office/drawing/2014/main" id="{73FAB756-6330-45E4-9B79-1FAC0975980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00785" y="1174316"/>
            <a:ext cx="3598545" cy="3013075"/>
          </a:xfrm>
          <a:prstGeom prst="rect">
            <a:avLst/>
          </a:prstGeom>
          <a:noFill/>
          <a:ln>
            <a:noFill/>
          </a:ln>
        </p:spPr>
      </p:pic>
      <p:pic>
        <p:nvPicPr>
          <p:cNvPr id="19" name="Picture 18">
            <a:extLst>
              <a:ext uri="{FF2B5EF4-FFF2-40B4-BE49-F238E27FC236}">
                <a16:creationId xmlns:a16="http://schemas.microsoft.com/office/drawing/2014/main" id="{0734EB6D-AE56-445D-B038-4B6BA5A4EB97}"/>
              </a:ext>
            </a:extLst>
          </p:cNvPr>
          <p:cNvPicPr/>
          <p:nvPr/>
        </p:nvPicPr>
        <p:blipFill>
          <a:blip r:embed="rId3">
            <a:extLst>
              <a:ext uri="{28A0092B-C50C-407E-A947-70E740481C1C}">
                <a14:useLocalDpi xmlns:a14="http://schemas.microsoft.com/office/drawing/2010/main" val="0"/>
              </a:ext>
            </a:extLst>
          </a:blip>
          <a:stretch>
            <a:fillRect/>
          </a:stretch>
        </p:blipFill>
        <p:spPr>
          <a:xfrm>
            <a:off x="831272" y="1174316"/>
            <a:ext cx="3662189" cy="3013075"/>
          </a:xfrm>
          <a:prstGeom prst="rect">
            <a:avLst/>
          </a:prstGeom>
        </p:spPr>
      </p:pic>
      <p:sp>
        <p:nvSpPr>
          <p:cNvPr id="21" name="TextBox 20">
            <a:extLst>
              <a:ext uri="{FF2B5EF4-FFF2-40B4-BE49-F238E27FC236}">
                <a16:creationId xmlns:a16="http://schemas.microsoft.com/office/drawing/2014/main" id="{4169B9C9-A468-4CCF-B372-5E9A2565A7C2}"/>
              </a:ext>
            </a:extLst>
          </p:cNvPr>
          <p:cNvSpPr txBox="1"/>
          <p:nvPr/>
        </p:nvSpPr>
        <p:spPr>
          <a:xfrm>
            <a:off x="434340" y="4273773"/>
            <a:ext cx="4576156" cy="646331"/>
          </a:xfrm>
          <a:prstGeom prst="rect">
            <a:avLst/>
          </a:prstGeom>
          <a:noFill/>
        </p:spPr>
        <p:txBody>
          <a:bodyPr wrap="square">
            <a:spAutoFit/>
          </a:bodyPr>
          <a:lstStyle/>
          <a:p>
            <a:pPr algn="ctr">
              <a:spcBef>
                <a:spcPts val="1200"/>
              </a:spcBef>
              <a:spcAft>
                <a:spcPts val="600"/>
              </a:spcAft>
            </a:pPr>
            <a:r>
              <a:rPr lang="en-US" sz="1800" b="1" dirty="0">
                <a:effectLst/>
                <a:latin typeface="Times New Roman" panose="02020603050405020304" pitchFamily="18" charset="0"/>
                <a:ea typeface="Calibri" panose="020F0502020204030204" pitchFamily="34" charset="0"/>
                <a:cs typeface="Calibri" panose="020F0502020204030204" pitchFamily="34" charset="0"/>
              </a:rPr>
              <a:t>Gambar 4.3. Spektrum FTIR </a:t>
            </a:r>
            <a:r>
              <a:rPr lang="en-US" sz="1800" b="1" dirty="0" err="1">
                <a:effectLst/>
                <a:latin typeface="Times New Roman" panose="02020603050405020304" pitchFamily="18" charset="0"/>
                <a:ea typeface="Calibri" panose="020F0502020204030204" pitchFamily="34" charset="0"/>
                <a:cs typeface="Calibri" panose="020F0502020204030204" pitchFamily="34" charset="0"/>
              </a:rPr>
              <a:t>limbah</a:t>
            </a:r>
            <a:r>
              <a:rPr lang="en-US" sz="1800" b="1" dirty="0">
                <a:effectLst/>
                <a:latin typeface="Times New Roman" panose="02020603050405020304" pitchFamily="18" charset="0"/>
                <a:ea typeface="Calibri" panose="020F0502020204030204" pitchFamily="34" charset="0"/>
                <a:cs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cs typeface="Calibri" panose="020F0502020204030204" pitchFamily="34" charset="0"/>
              </a:rPr>
              <a:t>marmer</a:t>
            </a:r>
            <a:r>
              <a:rPr lang="en-US" sz="1800" b="1" dirty="0">
                <a:effectLst/>
                <a:latin typeface="Times New Roman" panose="02020603050405020304" pitchFamily="18" charset="0"/>
                <a:ea typeface="Calibri" panose="020F0502020204030204" pitchFamily="34" charset="0"/>
                <a:cs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cs typeface="Calibri" panose="020F0502020204030204" pitchFamily="34" charset="0"/>
              </a:rPr>
              <a:t>cair</a:t>
            </a:r>
            <a:endParaRPr lang="en-ID" sz="20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AB129B30-23C9-4C11-9C5E-38E305992228}"/>
              </a:ext>
            </a:extLst>
          </p:cNvPr>
          <p:cNvSpPr txBox="1"/>
          <p:nvPr/>
        </p:nvSpPr>
        <p:spPr>
          <a:xfrm>
            <a:off x="4493461" y="4273772"/>
            <a:ext cx="4576156" cy="646331"/>
          </a:xfrm>
          <a:prstGeom prst="rect">
            <a:avLst/>
          </a:prstGeom>
          <a:noFill/>
        </p:spPr>
        <p:txBody>
          <a:bodyPr wrap="square">
            <a:spAutoFit/>
          </a:bodyPr>
          <a:lstStyle/>
          <a:p>
            <a:pPr algn="ctr">
              <a:spcBef>
                <a:spcPts val="1200"/>
              </a:spcBef>
              <a:spcAft>
                <a:spcPts val="600"/>
              </a:spcAft>
            </a:pPr>
            <a:r>
              <a:rPr lang="en-US" sz="1800" b="1" dirty="0">
                <a:effectLst/>
                <a:latin typeface="Times New Roman" panose="02020603050405020304" pitchFamily="18" charset="0"/>
                <a:ea typeface="Calibri" panose="020F0502020204030204" pitchFamily="34" charset="0"/>
                <a:cs typeface="Calibri" panose="020F0502020204030204" pitchFamily="34" charset="0"/>
              </a:rPr>
              <a:t>Gambar 4.4. Spektrum FTIR </a:t>
            </a:r>
            <a:r>
              <a:rPr lang="en-US" sz="1800" b="1" dirty="0" err="1">
                <a:effectLst/>
                <a:latin typeface="Times New Roman" panose="02020603050405020304" pitchFamily="18" charset="0"/>
                <a:ea typeface="Calibri" panose="020F0502020204030204" pitchFamily="34" charset="0"/>
                <a:cs typeface="Calibri" panose="020F0502020204030204" pitchFamily="34" charset="0"/>
              </a:rPr>
              <a:t>limbah</a:t>
            </a:r>
            <a:r>
              <a:rPr lang="en-US" sz="1800" b="1" dirty="0">
                <a:effectLst/>
                <a:latin typeface="Times New Roman" panose="02020603050405020304" pitchFamily="18" charset="0"/>
                <a:ea typeface="Calibri" panose="020F0502020204030204" pitchFamily="34" charset="0"/>
                <a:cs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cs typeface="Calibri" panose="020F0502020204030204" pitchFamily="34" charset="0"/>
              </a:rPr>
              <a:t>marmer</a:t>
            </a:r>
            <a:r>
              <a:rPr lang="en-US" sz="1800" b="1" dirty="0">
                <a:effectLst/>
                <a:latin typeface="Times New Roman" panose="02020603050405020304" pitchFamily="18" charset="0"/>
                <a:ea typeface="Calibri" panose="020F0502020204030204" pitchFamily="34" charset="0"/>
                <a:cs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cs typeface="Calibri" panose="020F0502020204030204" pitchFamily="34" charset="0"/>
              </a:rPr>
              <a:t>padat</a:t>
            </a:r>
            <a:endParaRPr lang="en-ID" sz="20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1486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A2C858-C856-4465-90BE-FC3AC8F56F5E}"/>
              </a:ext>
            </a:extLst>
          </p:cNvPr>
          <p:cNvPicPr>
            <a:picLocks noChangeAspect="1"/>
          </p:cNvPicPr>
          <p:nvPr/>
        </p:nvPicPr>
        <p:blipFill>
          <a:blip r:embed="rId2"/>
          <a:stretch>
            <a:fillRect/>
          </a:stretch>
        </p:blipFill>
        <p:spPr>
          <a:xfrm>
            <a:off x="1103475" y="3682381"/>
            <a:ext cx="6743740" cy="2743199"/>
          </a:xfrm>
          <a:prstGeom prst="rect">
            <a:avLst/>
          </a:prstGeom>
        </p:spPr>
      </p:pic>
      <p:pic>
        <p:nvPicPr>
          <p:cNvPr id="8" name="Picture 7">
            <a:extLst>
              <a:ext uri="{FF2B5EF4-FFF2-40B4-BE49-F238E27FC236}">
                <a16:creationId xmlns:a16="http://schemas.microsoft.com/office/drawing/2014/main" id="{295AB482-4F60-4054-995E-987DB6B5FDF7}"/>
              </a:ext>
            </a:extLst>
          </p:cNvPr>
          <p:cNvPicPr>
            <a:picLocks noChangeAspect="1"/>
          </p:cNvPicPr>
          <p:nvPr/>
        </p:nvPicPr>
        <p:blipFill rotWithShape="1">
          <a:blip r:embed="rId3"/>
          <a:srcRect l="29245" t="46059" r="27925" b="15702"/>
          <a:stretch/>
        </p:blipFill>
        <p:spPr>
          <a:xfrm>
            <a:off x="1447268" y="301923"/>
            <a:ext cx="6540794" cy="3284806"/>
          </a:xfrm>
          <a:prstGeom prst="rect">
            <a:avLst/>
          </a:prstGeom>
        </p:spPr>
      </p:pic>
    </p:spTree>
    <p:extLst>
      <p:ext uri="{BB962C8B-B14F-4D97-AF65-F5344CB8AC3E}">
        <p14:creationId xmlns:p14="http://schemas.microsoft.com/office/powerpoint/2010/main" val="1981394710"/>
      </p:ext>
    </p:extLst>
  </p:cSld>
  <p:clrMapOvr>
    <a:masterClrMapping/>
  </p:clrMapOvr>
</p:sld>
</file>

<file path=ppt/theme/theme1.xml><?xml version="1.0" encoding="utf-8"?>
<a:theme xmlns:a="http://schemas.openxmlformats.org/drawingml/2006/main" name="Custom Design">
  <a:themeElements>
    <a:clrScheme name="Office">
      <a:dk1>
        <a:sysClr val="windowText" lastClr="00FF00"/>
      </a:dk1>
      <a:lt1>
        <a:sysClr val="window" lastClr="00000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FF00"/>
      </a:dk1>
      <a:lt1>
        <a:sysClr val="window" lastClr="00000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FF00"/>
      </a:dk1>
      <a:lt1>
        <a:sysClr val="window" lastClr="00000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2646</TotalTime>
  <Words>1153</Words>
  <Application>Microsoft Office PowerPoint</Application>
  <PresentationFormat>On-screen Show (4:3)</PresentationFormat>
  <Paragraphs>51</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Calibri</vt:lpstr>
      <vt:lpstr>Calibri Light</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Desyana Margaretta</cp:lastModifiedBy>
  <cp:revision>75</cp:revision>
  <dcterms:created xsi:type="dcterms:W3CDTF">2017-08-27T17:34:00Z</dcterms:created>
  <dcterms:modified xsi:type="dcterms:W3CDTF">2023-04-25T11:06:05Z</dcterms:modified>
</cp:coreProperties>
</file>