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6" r:id="rId8"/>
    <p:sldId id="272" r:id="rId9"/>
    <p:sldId id="263" r:id="rId10"/>
    <p:sldId id="267" r:id="rId11"/>
    <p:sldId id="268" r:id="rId12"/>
    <p:sldId id="269" r:id="rId13"/>
    <p:sldId id="270" r:id="rId14"/>
    <p:sldId id="265" r:id="rId15"/>
  </p:sldIdLst>
  <p:sldSz cx="18288000" cy="10287000"/>
  <p:notesSz cx="6858000" cy="9144000"/>
  <p:embeddedFontLst>
    <p:embeddedFont>
      <p:font typeface="Perandory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04900"/>
            <a:ext cx="18288000" cy="9182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55387"/>
            <a:ext cx="18288000" cy="2222636"/>
          </a:xfrm>
          <a:custGeom>
            <a:avLst/>
            <a:gdLst/>
            <a:ahLst/>
            <a:cxnLst/>
            <a:rect l="l" t="t" r="r" b="b"/>
            <a:pathLst>
              <a:path w="18838015" h="2825702">
                <a:moveTo>
                  <a:pt x="0" y="0"/>
                </a:moveTo>
                <a:lnTo>
                  <a:pt x="18838014" y="0"/>
                </a:lnTo>
                <a:lnTo>
                  <a:pt x="18838014" y="2825702"/>
                </a:lnTo>
                <a:lnTo>
                  <a:pt x="0" y="2825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55387"/>
            <a:ext cx="8439294" cy="2256195"/>
          </a:xfrm>
          <a:custGeom>
            <a:avLst/>
            <a:gdLst/>
            <a:ahLst/>
            <a:cxnLst/>
            <a:rect l="l" t="t" r="r" b="b"/>
            <a:pathLst>
              <a:path w="9254205" h="2826739">
                <a:moveTo>
                  <a:pt x="0" y="0"/>
                </a:moveTo>
                <a:lnTo>
                  <a:pt x="9254205" y="0"/>
                </a:lnTo>
                <a:lnTo>
                  <a:pt x="9254205" y="2826739"/>
                </a:lnTo>
                <a:lnTo>
                  <a:pt x="0" y="2826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dirty="0"/>
          </a:p>
        </p:txBody>
      </p:sp>
      <p:sp>
        <p:nvSpPr>
          <p:cNvPr id="5" name="Freeform 5"/>
          <p:cNvSpPr/>
          <p:nvPr/>
        </p:nvSpPr>
        <p:spPr>
          <a:xfrm>
            <a:off x="1" y="8182445"/>
            <a:ext cx="18288000" cy="2825702"/>
          </a:xfrm>
          <a:custGeom>
            <a:avLst/>
            <a:gdLst/>
            <a:ahLst/>
            <a:cxnLst/>
            <a:rect l="l" t="t" r="r" b="b"/>
            <a:pathLst>
              <a:path w="18838015" h="2825702">
                <a:moveTo>
                  <a:pt x="0" y="0"/>
                </a:moveTo>
                <a:lnTo>
                  <a:pt x="18838014" y="0"/>
                </a:lnTo>
                <a:lnTo>
                  <a:pt x="18838014" y="2825703"/>
                </a:lnTo>
                <a:lnTo>
                  <a:pt x="0" y="2825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9853176" y="8451783"/>
            <a:ext cx="8434824" cy="2768001"/>
          </a:xfrm>
          <a:custGeom>
            <a:avLst/>
            <a:gdLst/>
            <a:ahLst/>
            <a:cxnLst/>
            <a:rect l="l" t="t" r="r" b="b"/>
            <a:pathLst>
              <a:path w="9254205" h="2826739">
                <a:moveTo>
                  <a:pt x="9254205" y="2826738"/>
                </a:moveTo>
                <a:lnTo>
                  <a:pt x="0" y="2826738"/>
                </a:lnTo>
                <a:lnTo>
                  <a:pt x="0" y="0"/>
                </a:lnTo>
                <a:lnTo>
                  <a:pt x="9254205" y="0"/>
                </a:lnTo>
                <a:lnTo>
                  <a:pt x="9254205" y="282673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443" y="7631316"/>
            <a:ext cx="2979557" cy="4396700"/>
          </a:xfrm>
          <a:custGeom>
            <a:avLst/>
            <a:gdLst/>
            <a:ahLst/>
            <a:cxnLst/>
            <a:rect l="l" t="t" r="r" b="b"/>
            <a:pathLst>
              <a:path w="3798937" h="4443202">
                <a:moveTo>
                  <a:pt x="0" y="0"/>
                </a:moveTo>
                <a:lnTo>
                  <a:pt x="3798938" y="0"/>
                </a:lnTo>
                <a:lnTo>
                  <a:pt x="3798938" y="4443202"/>
                </a:lnTo>
                <a:lnTo>
                  <a:pt x="0" y="44432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550015" y="-806809"/>
            <a:ext cx="3431069" cy="4012946"/>
          </a:xfrm>
          <a:custGeom>
            <a:avLst/>
            <a:gdLst/>
            <a:ahLst/>
            <a:cxnLst/>
            <a:rect l="l" t="t" r="r" b="b"/>
            <a:pathLst>
              <a:path w="3431069" h="4012946">
                <a:moveTo>
                  <a:pt x="3431069" y="0"/>
                </a:moveTo>
                <a:lnTo>
                  <a:pt x="0" y="0"/>
                </a:lnTo>
                <a:lnTo>
                  <a:pt x="0" y="4012945"/>
                </a:lnTo>
                <a:lnTo>
                  <a:pt x="3431069" y="4012945"/>
                </a:lnTo>
                <a:lnTo>
                  <a:pt x="34310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1058405" y="7353300"/>
            <a:ext cx="16230600" cy="0"/>
          </a:xfrm>
          <a:prstGeom prst="line">
            <a:avLst/>
          </a:prstGeom>
          <a:ln w="57150" cap="flat">
            <a:solidFill>
              <a:srgbClr val="6C360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3085796" y="548647"/>
            <a:ext cx="755919" cy="755919"/>
          </a:xfrm>
          <a:custGeom>
            <a:avLst/>
            <a:gdLst/>
            <a:ahLst/>
            <a:cxnLst/>
            <a:rect l="l" t="t" r="r" b="b"/>
            <a:pathLst>
              <a:path w="755919" h="755919">
                <a:moveTo>
                  <a:pt x="0" y="0"/>
                </a:moveTo>
                <a:lnTo>
                  <a:pt x="755918" y="0"/>
                </a:lnTo>
                <a:lnTo>
                  <a:pt x="755918" y="755919"/>
                </a:lnTo>
                <a:lnTo>
                  <a:pt x="0" y="755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80278" y="9258300"/>
            <a:ext cx="755919" cy="755919"/>
          </a:xfrm>
          <a:custGeom>
            <a:avLst/>
            <a:gdLst/>
            <a:ahLst/>
            <a:cxnLst/>
            <a:rect l="l" t="t" r="r" b="b"/>
            <a:pathLst>
              <a:path w="755919" h="755919">
                <a:moveTo>
                  <a:pt x="0" y="0"/>
                </a:moveTo>
                <a:lnTo>
                  <a:pt x="755919" y="0"/>
                </a:lnTo>
                <a:lnTo>
                  <a:pt x="755919" y="755919"/>
                </a:lnTo>
                <a:lnTo>
                  <a:pt x="0" y="755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51051" y="8332102"/>
            <a:ext cx="2081092" cy="1954898"/>
          </a:xfrm>
          <a:custGeom>
            <a:avLst/>
            <a:gdLst/>
            <a:ahLst/>
            <a:cxnLst/>
            <a:rect l="l" t="t" r="r" b="b"/>
            <a:pathLst>
              <a:path w="2081092" h="1954898">
                <a:moveTo>
                  <a:pt x="0" y="0"/>
                </a:moveTo>
                <a:lnTo>
                  <a:pt x="2081092" y="0"/>
                </a:lnTo>
                <a:lnTo>
                  <a:pt x="2081092" y="1954898"/>
                </a:lnTo>
                <a:lnTo>
                  <a:pt x="0" y="1954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52600" y="4035281"/>
            <a:ext cx="18288000" cy="3213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 marR="2745105" algn="ctr">
              <a:lnSpc>
                <a:spcPct val="87000"/>
              </a:lnSpc>
              <a:spcBef>
                <a:spcPts val="105"/>
              </a:spcBef>
              <a:spcAft>
                <a:spcPts val="0"/>
              </a:spcAft>
            </a:pP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Hadith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Indonesia: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Vernacularization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en-US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en-US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d-ID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Sahih Al-</a:t>
            </a:r>
            <a:r>
              <a:rPr lang="en-US" sz="6000" b="1" spc="-20" dirty="0">
                <a:solidFill>
                  <a:srgbClr val="7939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ukhari</a:t>
            </a:r>
            <a:r>
              <a:rPr lang="id-ID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id-ID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</a:t>
            </a:r>
            <a:r>
              <a:rPr lang="id-ID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en-US" sz="6000" b="1" spc="-20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spc="-2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endParaRPr lang="id-ID" sz="6000" b="1" dirty="0">
              <a:solidFill>
                <a:srgbClr val="7939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67017" y="7631316"/>
            <a:ext cx="736512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4000" b="1" dirty="0">
                <a:solidFill>
                  <a:srgbClr val="793905"/>
                </a:solidFill>
                <a:latin typeface="Times New Roman" panose="02020603050405020304" pitchFamily="18" charset="0"/>
                <a:ea typeface="Pathway Gothic One"/>
                <a:cs typeface="Times New Roman" panose="02020603050405020304" pitchFamily="18" charset="0"/>
                <a:sym typeface="Pathway Gothic One"/>
              </a:rPr>
              <a:t>Dr. </a:t>
            </a:r>
            <a:r>
              <a:rPr lang="en-US" sz="4000" b="1" dirty="0" err="1">
                <a:solidFill>
                  <a:srgbClr val="793905"/>
                </a:solidFill>
                <a:latin typeface="Times New Roman" panose="02020603050405020304" pitchFamily="18" charset="0"/>
                <a:ea typeface="Pathway Gothic One"/>
                <a:cs typeface="Times New Roman" panose="02020603050405020304" pitchFamily="18" charset="0"/>
                <a:sym typeface="Pathway Gothic One"/>
              </a:rPr>
              <a:t>Salamah</a:t>
            </a:r>
            <a:r>
              <a:rPr lang="en-US" sz="4000" b="1" dirty="0">
                <a:solidFill>
                  <a:srgbClr val="793905"/>
                </a:solidFill>
                <a:latin typeface="Times New Roman" panose="02020603050405020304" pitchFamily="18" charset="0"/>
                <a:ea typeface="Pathway Gothic One"/>
                <a:cs typeface="Times New Roman" panose="02020603050405020304" pitchFamily="18" charset="0"/>
                <a:sym typeface="Pathway Gothic One"/>
              </a:rPr>
              <a:t> </a:t>
            </a:r>
            <a:r>
              <a:rPr lang="en-US" sz="4000" b="1" dirty="0" err="1">
                <a:solidFill>
                  <a:srgbClr val="793905"/>
                </a:solidFill>
                <a:latin typeface="Times New Roman" panose="02020603050405020304" pitchFamily="18" charset="0"/>
                <a:ea typeface="Pathway Gothic One"/>
                <a:cs typeface="Times New Roman" panose="02020603050405020304" pitchFamily="18" charset="0"/>
                <a:sym typeface="Pathway Gothic One"/>
              </a:rPr>
              <a:t>Noorhidayati</a:t>
            </a:r>
            <a:r>
              <a:rPr lang="en-US" sz="4000" b="1" dirty="0">
                <a:solidFill>
                  <a:srgbClr val="793905"/>
                </a:solidFill>
                <a:latin typeface="Times New Roman" panose="02020603050405020304" pitchFamily="18" charset="0"/>
                <a:ea typeface="Pathway Gothic One"/>
                <a:cs typeface="Times New Roman" panose="02020603050405020304" pitchFamily="18" charset="0"/>
                <a:sym typeface="Pathway Gothic One"/>
              </a:rPr>
              <a:t>, M. Ag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BC3BBC4B-AF57-CD6B-48AE-39E815C87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100808"/>
            <a:ext cx="2027905" cy="1713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325" y="-1923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18975" y="520959"/>
            <a:ext cx="7886700" cy="113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72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Implication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663159" y="2276830"/>
            <a:ext cx="19711316" cy="7817805"/>
            <a:chOff x="0" y="0"/>
            <a:chExt cx="5191458" cy="1427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91458" cy="1427013"/>
            </a:xfrm>
            <a:custGeom>
              <a:avLst/>
              <a:gdLst/>
              <a:ahLst/>
              <a:cxnLst/>
              <a:rect l="l" t="t" r="r" b="b"/>
              <a:pathLst>
                <a:path w="5191458" h="1427013">
                  <a:moveTo>
                    <a:pt x="0" y="0"/>
                  </a:moveTo>
                  <a:lnTo>
                    <a:pt x="5191458" y="0"/>
                  </a:lnTo>
                  <a:lnTo>
                    <a:pt x="5191458" y="1427013"/>
                  </a:lnTo>
                  <a:lnTo>
                    <a:pt x="0" y="1427013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91458" cy="146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642714" flipH="1">
            <a:off x="7998921" y="-1704369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1" y="3861697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276650" y="3421654"/>
            <a:ext cx="1856465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1" indent="-285750"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implications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research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practice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are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significant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73025" lvl="1" indent="-285750">
              <a:spcBef>
                <a:spcPts val="9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role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universities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integrating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curriculum</a:t>
            </a:r>
            <a:endParaRPr lang="id-ID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815"/>
              </a:spcBef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importance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curriculum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faculty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training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these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365760" lvl="1" indent="-285750">
              <a:spcBef>
                <a:spcPts val="95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deeper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contribute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interfaith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dialogue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encourage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in-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depth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discussions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traditions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Indonesia.</a:t>
            </a:r>
          </a:p>
          <a:p>
            <a:pPr marL="742950" lvl="1" indent="-285750">
              <a:spcBef>
                <a:spcPts val="820"/>
              </a:spcBef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researchers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educators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conducting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comprehensive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-Bukhari,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namely: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7478595" y="778217"/>
            <a:ext cx="1713904" cy="1609976"/>
          </a:xfrm>
          <a:custGeom>
            <a:avLst/>
            <a:gdLst/>
            <a:ahLst/>
            <a:cxnLst/>
            <a:rect l="l" t="t" r="r" b="b"/>
            <a:pathLst>
              <a:path w="1713904" h="1609976">
                <a:moveTo>
                  <a:pt x="0" y="0"/>
                </a:moveTo>
                <a:lnTo>
                  <a:pt x="1713904" y="0"/>
                </a:lnTo>
                <a:lnTo>
                  <a:pt x="1713904" y="1609976"/>
                </a:lnTo>
                <a:lnTo>
                  <a:pt x="0" y="160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97989" y="480645"/>
            <a:ext cx="2847221" cy="2494878"/>
          </a:xfrm>
          <a:custGeom>
            <a:avLst/>
            <a:gdLst/>
            <a:ahLst/>
            <a:cxnLst/>
            <a:rect l="l" t="t" r="r" b="b"/>
            <a:pathLst>
              <a:path w="2847221" h="2494878">
                <a:moveTo>
                  <a:pt x="0" y="0"/>
                </a:moveTo>
                <a:lnTo>
                  <a:pt x="2847221" y="0"/>
                </a:lnTo>
                <a:lnTo>
                  <a:pt x="2847221" y="2494878"/>
                </a:lnTo>
                <a:lnTo>
                  <a:pt x="0" y="2494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5853815"/>
      </p:ext>
    </p:extLst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0458" y="-1536686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0"/>
                </a:lnTo>
                <a:lnTo>
                  <a:pt x="0" y="300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642714" flipH="1">
            <a:off x="8678746" y="-1147175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699" y="1794759"/>
            <a:ext cx="856577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/>
            <a:r>
              <a:rPr lang="en-US" sz="9600" b="1" spc="-10" dirty="0">
                <a:solidFill>
                  <a:srgbClr val="7939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d-ID" sz="9600" b="1" spc="-1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imitations</a:t>
            </a:r>
            <a:endParaRPr lang="id-ID" sz="9600" b="1" dirty="0">
              <a:solidFill>
                <a:srgbClr val="7939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3598" y="3900846"/>
            <a:ext cx="13792200" cy="396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>
              <a:lnSpc>
                <a:spcPct val="87000"/>
              </a:lnSpc>
              <a:spcBef>
                <a:spcPts val="960"/>
              </a:spcBef>
              <a:spcAft>
                <a:spcPts val="0"/>
              </a:spcAft>
            </a:pP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mainly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capture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al-Bukhari's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 in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country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6040">
              <a:lnSpc>
                <a:spcPct val="87000"/>
              </a:lnSpc>
              <a:spcBef>
                <a:spcPts val="1020"/>
              </a:spcBef>
              <a:spcAft>
                <a:spcPts val="0"/>
              </a:spcAf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misses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endParaRPr lang="en-US" sz="4000" dirty="0"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64742649"/>
      </p:ext>
    </p:extLst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0458" y="-1536686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0"/>
                </a:lnTo>
                <a:lnTo>
                  <a:pt x="0" y="300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642714" flipH="1">
            <a:off x="8678746" y="-1147175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76824" y="2252447"/>
            <a:ext cx="979170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/>
            <a:r>
              <a:rPr lang="id-ID" sz="7200" b="1" spc="-10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endParaRPr lang="id-ID" sz="7200" b="1" dirty="0">
              <a:solidFill>
                <a:srgbClr val="7939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3598" y="3900846"/>
            <a:ext cx="13792200" cy="396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901065" lvl="1" indent="-285750">
              <a:lnSpc>
                <a:spcPct val="87000"/>
              </a:lnSpc>
              <a:spcBef>
                <a:spcPts val="9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Comparative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analysis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other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countries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regions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provide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broad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insight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into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various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interpretations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practices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-Bukhari.</a:t>
            </a:r>
          </a:p>
          <a:p>
            <a:pPr marL="742950" marR="715010" lvl="1" indent="-285750">
              <a:lnSpc>
                <a:spcPct val="87000"/>
              </a:lnSpc>
              <a:spcBef>
                <a:spcPts val="102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explore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pedagogical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approaches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including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innovative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technology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teaching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methods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Islamic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endParaRPr lang="en-US" sz="4000" dirty="0"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080454"/>
      </p:ext>
    </p:extLst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7447" y="801136"/>
            <a:ext cx="995763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66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</a:t>
            </a:r>
            <a:r>
              <a:rPr lang="id-ID" sz="66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6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66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Hadith</a:t>
            </a:r>
            <a:r>
              <a:rPr lang="en-US" sz="66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6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Development </a:t>
            </a:r>
            <a:endParaRPr lang="en-US" sz="6600" b="1" dirty="0">
              <a:solidFill>
                <a:srgbClr val="7939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711658" y="3281852"/>
            <a:ext cx="19711316" cy="6281248"/>
            <a:chOff x="0" y="0"/>
            <a:chExt cx="5191458" cy="1427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91458" cy="1427013"/>
            </a:xfrm>
            <a:custGeom>
              <a:avLst/>
              <a:gdLst/>
              <a:ahLst/>
              <a:cxnLst/>
              <a:rect l="l" t="t" r="r" b="b"/>
              <a:pathLst>
                <a:path w="5191458" h="1427013">
                  <a:moveTo>
                    <a:pt x="0" y="0"/>
                  </a:moveTo>
                  <a:lnTo>
                    <a:pt x="5191458" y="0"/>
                  </a:lnTo>
                  <a:lnTo>
                    <a:pt x="5191458" y="1427013"/>
                  </a:lnTo>
                  <a:lnTo>
                    <a:pt x="0" y="1427013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91458" cy="146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642714" flipH="1">
            <a:off x="8720196" y="-1959192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1" y="3861697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9403" y="3456168"/>
            <a:ext cx="17529193" cy="5014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>
              <a:lnSpc>
                <a:spcPts val="4915"/>
              </a:lnSpc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990" indent="-742950">
              <a:lnSpc>
                <a:spcPts val="4915"/>
              </a:lnSpc>
              <a:buFont typeface="+mj-lt"/>
              <a:buAutoNum type="alphaLcPeriod"/>
            </a:pP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spc="-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service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Development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990" indent="-742950">
              <a:lnSpc>
                <a:spcPts val="4915"/>
              </a:lnSpc>
              <a:buFont typeface="+mj-lt"/>
              <a:buAutoNum type="alphaLcPeriod"/>
            </a:pP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(ASILHA):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archipelago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hadith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scholars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990" indent="-742950">
              <a:lnSpc>
                <a:spcPts val="4915"/>
              </a:lnSpc>
              <a:buFont typeface="+mj-lt"/>
              <a:buAutoNum type="alphaLcPeriod"/>
            </a:pP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Internationalization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archipelago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hadith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scholars</a:t>
            </a:r>
            <a:endParaRPr lang="id-ID" sz="4000" spc="-5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endParaRPr lang="id-ID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415653" y="-593305"/>
            <a:ext cx="1713904" cy="1609976"/>
          </a:xfrm>
          <a:custGeom>
            <a:avLst/>
            <a:gdLst/>
            <a:ahLst/>
            <a:cxnLst/>
            <a:rect l="l" t="t" r="r" b="b"/>
            <a:pathLst>
              <a:path w="1713904" h="1609976">
                <a:moveTo>
                  <a:pt x="0" y="0"/>
                </a:moveTo>
                <a:lnTo>
                  <a:pt x="1713904" y="0"/>
                </a:lnTo>
                <a:lnTo>
                  <a:pt x="1713904" y="1609976"/>
                </a:lnTo>
                <a:lnTo>
                  <a:pt x="0" y="160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97989" y="480645"/>
            <a:ext cx="2847221" cy="2494878"/>
          </a:xfrm>
          <a:custGeom>
            <a:avLst/>
            <a:gdLst/>
            <a:ahLst/>
            <a:cxnLst/>
            <a:rect l="l" t="t" r="r" b="b"/>
            <a:pathLst>
              <a:path w="2847221" h="2494878">
                <a:moveTo>
                  <a:pt x="0" y="0"/>
                </a:moveTo>
                <a:lnTo>
                  <a:pt x="2847221" y="0"/>
                </a:lnTo>
                <a:lnTo>
                  <a:pt x="2847221" y="2494878"/>
                </a:lnTo>
                <a:lnTo>
                  <a:pt x="0" y="2494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11040484"/>
      </p:ext>
    </p:extLst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85520" y="2307732"/>
            <a:ext cx="8797635" cy="385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15"/>
              </a:lnSpc>
            </a:pPr>
            <a:r>
              <a:rPr lang="en-US" sz="15607" dirty="0">
                <a:solidFill>
                  <a:srgbClr val="6C3606"/>
                </a:solidFill>
                <a:latin typeface="Perandory"/>
                <a:ea typeface="Perandory"/>
                <a:cs typeface="Perandory"/>
                <a:sym typeface="Perandory"/>
              </a:rPr>
              <a:t>thank you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711658" y="6586992"/>
            <a:ext cx="19711316" cy="2123762"/>
            <a:chOff x="0" y="0"/>
            <a:chExt cx="5191458" cy="559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91458" cy="559345"/>
            </a:xfrm>
            <a:custGeom>
              <a:avLst/>
              <a:gdLst/>
              <a:ahLst/>
              <a:cxnLst/>
              <a:rect l="l" t="t" r="r" b="b"/>
              <a:pathLst>
                <a:path w="5191458" h="559345">
                  <a:moveTo>
                    <a:pt x="0" y="0"/>
                  </a:moveTo>
                  <a:lnTo>
                    <a:pt x="5191458" y="0"/>
                  </a:lnTo>
                  <a:lnTo>
                    <a:pt x="5191458" y="559345"/>
                  </a:lnTo>
                  <a:lnTo>
                    <a:pt x="0" y="559345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91458" cy="597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6642714" flipH="1">
            <a:off x="1454298" y="-746798"/>
            <a:ext cx="4182449" cy="4891753"/>
          </a:xfrm>
          <a:custGeom>
            <a:avLst/>
            <a:gdLst/>
            <a:ahLst/>
            <a:cxnLst/>
            <a:rect l="l" t="t" r="r" b="b"/>
            <a:pathLst>
              <a:path w="4182449" h="4891753">
                <a:moveTo>
                  <a:pt x="4182449" y="0"/>
                </a:moveTo>
                <a:lnTo>
                  <a:pt x="0" y="0"/>
                </a:lnTo>
                <a:lnTo>
                  <a:pt x="0" y="4891754"/>
                </a:lnTo>
                <a:lnTo>
                  <a:pt x="4182449" y="4891754"/>
                </a:lnTo>
                <a:lnTo>
                  <a:pt x="418244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711658" y="8710754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1"/>
                </a:lnTo>
                <a:lnTo>
                  <a:pt x="0" y="3001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601913" y="1028700"/>
            <a:ext cx="1581242" cy="1385563"/>
          </a:xfrm>
          <a:custGeom>
            <a:avLst/>
            <a:gdLst/>
            <a:ahLst/>
            <a:cxnLst/>
            <a:rect l="l" t="t" r="r" b="b"/>
            <a:pathLst>
              <a:path w="1581242" h="1385563">
                <a:moveTo>
                  <a:pt x="0" y="0"/>
                </a:moveTo>
                <a:lnTo>
                  <a:pt x="1581242" y="0"/>
                </a:lnTo>
                <a:lnTo>
                  <a:pt x="1581242" y="1385563"/>
                </a:lnTo>
                <a:lnTo>
                  <a:pt x="0" y="138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0458" y="-1536686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0"/>
                </a:lnTo>
                <a:lnTo>
                  <a:pt x="0" y="300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642714" flipH="1">
            <a:off x="8678746" y="-1147175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699" y="1794759"/>
            <a:ext cx="856577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9542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000" y="2955612"/>
            <a:ext cx="17526000" cy="760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>
              <a:spcBef>
                <a:spcPts val="3770"/>
              </a:spcBef>
              <a:spcAft>
                <a:spcPts val="0"/>
              </a:spcAft>
            </a:pPr>
            <a:r>
              <a:rPr lang="id-ID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-Bukhari:</a:t>
            </a:r>
          </a:p>
          <a:p>
            <a:pPr marL="457200" lvl="0" indent="-457200">
              <a:spcBef>
                <a:spcPts val="5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first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hadith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codification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book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that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is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very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selective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in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process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verifying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authenticity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hadith</a:t>
            </a:r>
            <a:endParaRPr lang="en-US" sz="3200" dirty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5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 main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reference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hadith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book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in Islamic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studies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religious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practice</a:t>
            </a:r>
            <a:endParaRPr lang="en-US" sz="32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3973830" lvl="0">
              <a:lnSpc>
                <a:spcPct val="180000"/>
              </a:lnSpc>
              <a:spcBef>
                <a:spcPts val="660"/>
              </a:spcBef>
              <a:spcAft>
                <a:spcPts val="0"/>
              </a:spcAft>
              <a:tabLst>
                <a:tab pos="408940" algn="l"/>
                <a:tab pos="409575" algn="l"/>
              </a:tabLst>
            </a:pP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Academic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problems</a:t>
            </a:r>
            <a:endParaRPr lang="id-ID" sz="32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position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role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Bukhari in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hadith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number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hadith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research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Indonesia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Lack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reveal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depth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history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Hadith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Indonesia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research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gap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can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seen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from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lack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special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exploration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historical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development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and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intricacies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learning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Sahih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al</a:t>
            </a:r>
            <a:r>
              <a:rPr lang="id-ID" sz="32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-Bukhari in Indonesian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society</a:t>
            </a:r>
            <a:endParaRPr lang="en-US" sz="3200" dirty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literature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gap has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significant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implications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comprehensive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Hadith </a:t>
            </a:r>
            <a:r>
              <a:rPr lang="id-ID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scholarship</a:t>
            </a:r>
            <a:r>
              <a:rPr lang="id-ID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Indonesia</a:t>
            </a:r>
          </a:p>
          <a:p>
            <a:pPr marL="457200" lvl="0" indent="-457200">
              <a:spcBef>
                <a:spcPts val="100"/>
              </a:spcBef>
              <a:buSzPts val="1500"/>
              <a:buFont typeface="Arial" panose="020B0604020202020204" pitchFamily="34" charset="0"/>
              <a:buChar char="•"/>
              <a:tabLst>
                <a:tab pos="294640" algn="l"/>
                <a:tab pos="295275" algn="l"/>
              </a:tabLst>
            </a:pPr>
            <a:endParaRPr lang="en-US" sz="3200" dirty="0"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2745" y="-917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42714" flipH="1">
            <a:off x="11466207" y="-1357517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6"/>
                </a:lnTo>
                <a:lnTo>
                  <a:pt x="3301751" y="3861696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2114009"/>
            <a:ext cx="18288000" cy="8287291"/>
            <a:chOff x="0" y="0"/>
            <a:chExt cx="5191458" cy="12672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91458" cy="1267271"/>
            </a:xfrm>
            <a:custGeom>
              <a:avLst/>
              <a:gdLst/>
              <a:ahLst/>
              <a:cxnLst/>
              <a:rect l="l" t="t" r="r" b="b"/>
              <a:pathLst>
                <a:path w="5191458" h="1267271">
                  <a:moveTo>
                    <a:pt x="0" y="0"/>
                  </a:moveTo>
                  <a:lnTo>
                    <a:pt x="5191458" y="0"/>
                  </a:lnTo>
                  <a:lnTo>
                    <a:pt x="5191458" y="1267271"/>
                  </a:lnTo>
                  <a:lnTo>
                    <a:pt x="0" y="1267271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91458" cy="1305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931481" y="8086524"/>
            <a:ext cx="755919" cy="755919"/>
          </a:xfrm>
          <a:custGeom>
            <a:avLst/>
            <a:gdLst/>
            <a:ahLst/>
            <a:cxnLst/>
            <a:rect l="l" t="t" r="r" b="b"/>
            <a:pathLst>
              <a:path w="755919" h="755919">
                <a:moveTo>
                  <a:pt x="0" y="0"/>
                </a:moveTo>
                <a:lnTo>
                  <a:pt x="755919" y="0"/>
                </a:lnTo>
                <a:lnTo>
                  <a:pt x="755919" y="755918"/>
                </a:lnTo>
                <a:lnTo>
                  <a:pt x="0" y="75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21385" y="992292"/>
            <a:ext cx="14554026" cy="1121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66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Prior </a:t>
            </a:r>
            <a:r>
              <a:rPr lang="en-US" sz="6600" b="1" dirty="0" err="1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Reseach</a:t>
            </a:r>
            <a:r>
              <a:rPr lang="en-US" sz="66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1385" y="2605485"/>
            <a:ext cx="16230600" cy="758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40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Hadith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Indonesia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id-ID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Bruinessen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(1995), 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Dhofier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(2011), dan 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Mas'ud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(1998), 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Marzuki</a:t>
            </a:r>
            <a:r>
              <a:rPr lang="id-ID" sz="4000" kern="1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(2006) dan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Suryadilaga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(2014),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Hadith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scholars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Su’aidi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(2008)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Muhajirin (2016b), dan </a:t>
            </a:r>
            <a:endParaRPr lang="en-US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Nurhayati</a:t>
            </a:r>
            <a:r>
              <a:rPr lang="id-ID" sz="4000" kern="1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(2016) </a:t>
            </a:r>
          </a:p>
          <a:p>
            <a:pPr marL="66040">
              <a:lnSpc>
                <a:spcPct val="85000"/>
              </a:lnSpc>
            </a:pP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(has not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discussed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genealogy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 in Indonesia</a:t>
            </a:r>
            <a:r>
              <a:rPr lang="en-US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d-ID" sz="4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666746" y="-1409875"/>
            <a:ext cx="2747514" cy="2808890"/>
          </a:xfrm>
          <a:custGeom>
            <a:avLst/>
            <a:gdLst/>
            <a:ahLst/>
            <a:cxnLst/>
            <a:rect l="l" t="t" r="r" b="b"/>
            <a:pathLst>
              <a:path w="3394159" h="3188343">
                <a:moveTo>
                  <a:pt x="0" y="0"/>
                </a:moveTo>
                <a:lnTo>
                  <a:pt x="3394159" y="0"/>
                </a:lnTo>
                <a:lnTo>
                  <a:pt x="3394159" y="3188343"/>
                </a:lnTo>
                <a:lnTo>
                  <a:pt x="0" y="3188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82627" y="7549300"/>
            <a:ext cx="1143806" cy="1074448"/>
          </a:xfrm>
          <a:custGeom>
            <a:avLst/>
            <a:gdLst/>
            <a:ahLst/>
            <a:cxnLst/>
            <a:rect l="l" t="t" r="r" b="b"/>
            <a:pathLst>
              <a:path w="1143806" h="1074448">
                <a:moveTo>
                  <a:pt x="0" y="0"/>
                </a:moveTo>
                <a:lnTo>
                  <a:pt x="1143807" y="0"/>
                </a:lnTo>
                <a:lnTo>
                  <a:pt x="1143807" y="1074448"/>
                </a:lnTo>
                <a:lnTo>
                  <a:pt x="0" y="10744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42714" flipH="1">
            <a:off x="8770169" y="-1357487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711658" y="2800423"/>
            <a:ext cx="19711316" cy="7067477"/>
            <a:chOff x="0" y="0"/>
            <a:chExt cx="5191458" cy="12672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91458" cy="1267271"/>
            </a:xfrm>
            <a:custGeom>
              <a:avLst/>
              <a:gdLst/>
              <a:ahLst/>
              <a:cxnLst/>
              <a:rect l="l" t="t" r="r" b="b"/>
              <a:pathLst>
                <a:path w="5191458" h="1267271">
                  <a:moveTo>
                    <a:pt x="0" y="0"/>
                  </a:moveTo>
                  <a:lnTo>
                    <a:pt x="5191458" y="0"/>
                  </a:lnTo>
                  <a:lnTo>
                    <a:pt x="5191458" y="1267271"/>
                  </a:lnTo>
                  <a:lnTo>
                    <a:pt x="0" y="1267271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91458" cy="1305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46043" y="1039190"/>
            <a:ext cx="811530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60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Focus and Purpose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81000" y="3263064"/>
            <a:ext cx="19050000" cy="569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40">
              <a:lnSpc>
                <a:spcPct val="101000"/>
              </a:lnSpc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genealogy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 in Indonesia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990" indent="-742950">
              <a:lnSpc>
                <a:spcPct val="101000"/>
              </a:lnSpc>
              <a:buAutoNum type="arabicPeriod"/>
            </a:pP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vernacularization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Sahih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-Bukhari,</a:t>
            </a:r>
            <a:endParaRPr lang="en-US" sz="4000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990" indent="-742950">
              <a:lnSpc>
                <a:spcPct val="101000"/>
              </a:lnSpc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xcavating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genealogy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Sahih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-Bukhari in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religious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</a:t>
            </a:r>
            <a:r>
              <a:rPr lang="en-US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808990" indent="-742950">
              <a:lnSpc>
                <a:spcPct val="101000"/>
              </a:lnSpc>
              <a:buAutoNum type="arabicPeriod"/>
            </a:pP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Sahih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-Bukhari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(Islamic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investigating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canonical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400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curricula</a:t>
            </a:r>
            <a:r>
              <a:rPr lang="id-ID" sz="400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958"/>
              </a:lnSpc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0458" y="-1536686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0"/>
                </a:lnTo>
                <a:lnTo>
                  <a:pt x="0" y="300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642714" flipH="1">
            <a:off x="8678746" y="-1147175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718EB-2B24-0056-F5A8-D6F77DCDEE6B}"/>
              </a:ext>
            </a:extLst>
          </p:cNvPr>
          <p:cNvSpPr txBox="1"/>
          <p:nvPr/>
        </p:nvSpPr>
        <p:spPr>
          <a:xfrm>
            <a:off x="1077654" y="1446915"/>
            <a:ext cx="6531815" cy="113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72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Method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86B8C36-3C32-551C-776A-454565B858C5}"/>
              </a:ext>
            </a:extLst>
          </p:cNvPr>
          <p:cNvSpPr txBox="1"/>
          <p:nvPr/>
        </p:nvSpPr>
        <p:spPr>
          <a:xfrm>
            <a:off x="381000" y="2781373"/>
            <a:ext cx="16230600" cy="747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marR="187960" lvl="1" indent="-285750">
              <a:lnSpc>
                <a:spcPct val="108000"/>
              </a:lnSpc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Historical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Methods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Approaches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tracing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evolution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al-Bukhari's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Indonesian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context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providing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comprehensive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overview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genealogy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been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taken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over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time</a:t>
            </a:r>
            <a:endParaRPr lang="id-ID" sz="4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700"/>
              </a:spcBef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Sources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books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articles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in Indonesia,</a:t>
            </a:r>
          </a:p>
          <a:p>
            <a:pPr marL="742950" marR="224790" lvl="1" indent="-285750">
              <a:lnSpc>
                <a:spcPct val="113000"/>
              </a:lnSpc>
              <a:spcBef>
                <a:spcPts val="111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295275" algn="l"/>
                <a:tab pos="1667510" algn="l"/>
                <a:tab pos="3647440" algn="l"/>
                <a:tab pos="4872990" algn="l"/>
              </a:tabLst>
            </a:pP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Data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Analysis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	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Qualitative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Descriptive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interpret</a:t>
            </a:r>
            <a:r>
              <a:rPr lang="en-US" sz="4000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ing</a:t>
            </a:r>
            <a:r>
              <a:rPr lang="en-US" sz="40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data from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literature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in Indonesia.</a:t>
            </a:r>
          </a:p>
          <a:p>
            <a:pPr marL="742950" lvl="1" indent="-285750">
              <a:spcBef>
                <a:spcPts val="690"/>
              </a:spcBef>
              <a:buSzPts val="1800"/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Focus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Identification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patterns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themes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translation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methods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id-ID" sz="4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Bukhari</a:t>
            </a:r>
            <a:endParaRPr lang="id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58"/>
              </a:lnSpc>
            </a:pPr>
            <a:endParaRPr lang="en-US" sz="4000" dirty="0"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2485723204"/>
      </p:ext>
    </p:extLst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4397" y="-3287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52903" y="392519"/>
            <a:ext cx="7886700" cy="113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72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Result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04397" y="2033873"/>
            <a:ext cx="19711316" cy="8645646"/>
            <a:chOff x="0" y="0"/>
            <a:chExt cx="5191458" cy="1427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91458" cy="1427013"/>
            </a:xfrm>
            <a:custGeom>
              <a:avLst/>
              <a:gdLst/>
              <a:ahLst/>
              <a:cxnLst/>
              <a:rect l="l" t="t" r="r" b="b"/>
              <a:pathLst>
                <a:path w="5191458" h="1427013">
                  <a:moveTo>
                    <a:pt x="0" y="0"/>
                  </a:moveTo>
                  <a:lnTo>
                    <a:pt x="5191458" y="0"/>
                  </a:lnTo>
                  <a:lnTo>
                    <a:pt x="5191458" y="1427013"/>
                  </a:lnTo>
                  <a:lnTo>
                    <a:pt x="0" y="1427013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91458" cy="146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920181" y="-1351317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642714" flipH="1">
            <a:off x="7998921" y="-1704369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1" y="3861697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2900" y="2002495"/>
            <a:ext cx="17602200" cy="9861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ts val="1465"/>
              </a:spcBef>
              <a:spcAft>
                <a:spcPts val="0"/>
              </a:spcAft>
              <a:buSzPts val="1800"/>
              <a:tabLst>
                <a:tab pos="408940" algn="l"/>
                <a:tab pos="409575" algn="l"/>
              </a:tabLst>
            </a:pPr>
            <a:r>
              <a:rPr lang="en-US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Verna</a:t>
            </a:r>
            <a:r>
              <a:rPr lang="en-US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ularization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-Bukhari: A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465"/>
              </a:spcBef>
              <a:spcAft>
                <a:spcPts val="0"/>
              </a:spcAft>
              <a:buSzPct val="50000"/>
              <a:tabLst>
                <a:tab pos="408940" algn="l"/>
                <a:tab pos="409575" algn="l"/>
              </a:tabLst>
            </a:pPr>
            <a:r>
              <a:rPr lang="en-US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i="1" spc="-1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</a:t>
            </a:r>
            <a:r>
              <a:rPr lang="en-US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Al-Bukhari: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Focusing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Boarding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Indonesia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465"/>
              </a:spcBef>
              <a:spcAft>
                <a:spcPts val="0"/>
              </a:spcAft>
              <a:buSzPts val="1800"/>
              <a:tabLst>
                <a:tab pos="408940" algn="l"/>
                <a:tab pos="409575" algn="l"/>
              </a:tabLst>
            </a:pPr>
            <a:r>
              <a:rPr lang="en-US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Sahih Al-Bukhari Study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id-ID" sz="40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Islamic </a:t>
            </a:r>
            <a:r>
              <a:rPr lang="id-ID" sz="4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endParaRPr lang="en-US" sz="4000" i="1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46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historicity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translation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vernacularization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beginning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1920s,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involved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prominent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scholars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produced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various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editions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contributing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deeper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understanding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text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46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* before Indonesia’s Independence (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1937,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Zainuddin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Lamidy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Fachruddin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Hs,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Nasaruddin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Thaha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Djohar Arifin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46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* After Indonesia’s Independence (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Husein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Bahresi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"Himpunan</a:t>
            </a:r>
            <a:r>
              <a:rPr lang="id-ID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Hadis Terpilih: Hadis Sahih Bukhari,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46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465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tabLst>
                <a:tab pos="408940" algn="l"/>
                <a:tab pos="409575" algn="l"/>
              </a:tabLst>
            </a:pP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algn="just">
              <a:lnSpc>
                <a:spcPts val="3958"/>
              </a:lnSpc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75224" y="328785"/>
            <a:ext cx="1713904" cy="1609976"/>
          </a:xfrm>
          <a:custGeom>
            <a:avLst/>
            <a:gdLst/>
            <a:ahLst/>
            <a:cxnLst/>
            <a:rect l="l" t="t" r="r" b="b"/>
            <a:pathLst>
              <a:path w="1713904" h="1609976">
                <a:moveTo>
                  <a:pt x="0" y="0"/>
                </a:moveTo>
                <a:lnTo>
                  <a:pt x="1713904" y="0"/>
                </a:lnTo>
                <a:lnTo>
                  <a:pt x="1713904" y="1609976"/>
                </a:lnTo>
                <a:lnTo>
                  <a:pt x="0" y="160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957000" y="-337608"/>
            <a:ext cx="2847221" cy="2494878"/>
          </a:xfrm>
          <a:custGeom>
            <a:avLst/>
            <a:gdLst/>
            <a:ahLst/>
            <a:cxnLst/>
            <a:rect l="l" t="t" r="r" b="b"/>
            <a:pathLst>
              <a:path w="2847221" h="2494878">
                <a:moveTo>
                  <a:pt x="0" y="0"/>
                </a:moveTo>
                <a:lnTo>
                  <a:pt x="2847221" y="0"/>
                </a:lnTo>
                <a:lnTo>
                  <a:pt x="2847221" y="2494878"/>
                </a:lnTo>
                <a:lnTo>
                  <a:pt x="0" y="2494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9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9755" y="360361"/>
            <a:ext cx="7886700" cy="113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72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Result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663159" y="2043642"/>
            <a:ext cx="19711316" cy="8203567"/>
            <a:chOff x="0" y="0"/>
            <a:chExt cx="5191458" cy="1427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91458" cy="1427013"/>
            </a:xfrm>
            <a:custGeom>
              <a:avLst/>
              <a:gdLst/>
              <a:ahLst/>
              <a:cxnLst/>
              <a:rect l="l" t="t" r="r" b="b"/>
              <a:pathLst>
                <a:path w="5191458" h="1427013">
                  <a:moveTo>
                    <a:pt x="0" y="0"/>
                  </a:moveTo>
                  <a:lnTo>
                    <a:pt x="5191458" y="0"/>
                  </a:lnTo>
                  <a:lnTo>
                    <a:pt x="5191458" y="1427013"/>
                  </a:lnTo>
                  <a:lnTo>
                    <a:pt x="0" y="1427013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91458" cy="146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642714" flipH="1">
            <a:off x="7998921" y="-1704369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1" y="3861697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096" y="3028537"/>
            <a:ext cx="18668999" cy="641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835025">
              <a:lnSpc>
                <a:spcPct val="105000"/>
              </a:lnSpc>
              <a:spcBef>
                <a:spcPts val="365"/>
              </a:spcBef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involved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are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two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boarding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schools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madrasas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higher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835025" lvl="0" indent="-571500">
              <a:lnSpc>
                <a:spcPct val="105000"/>
              </a:lnSpc>
              <a:spcBef>
                <a:spcPts val="3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Pesantren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madrassas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introductory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memorization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programs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prac</a:t>
            </a:r>
            <a:r>
              <a:rPr lang="id-ID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tical</a:t>
            </a:r>
            <a:r>
              <a:rPr lang="id-ID" sz="3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approach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marR="835025" lvl="0" indent="-571500">
              <a:lnSpc>
                <a:spcPct val="105000"/>
              </a:lnSpc>
              <a:spcBef>
                <a:spcPts val="3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Pioneer: k</a:t>
            </a:r>
            <a:r>
              <a:rPr lang="id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</a:t>
            </a:r>
            <a:r>
              <a:rPr lang="id-ID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Hasyim </a:t>
            </a:r>
            <a:r>
              <a:rPr lang="id-ID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Asy’ari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marR="835025" lvl="0" indent="-571500">
              <a:lnSpc>
                <a:spcPct val="105000"/>
              </a:lnSpc>
              <a:spcBef>
                <a:spcPts val="3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higher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diverse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contemporary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methods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approaches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thematic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comparative-critical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analysis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living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hadith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hadith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ma'ani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al-hadith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3958"/>
              </a:lnSpc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478595" y="1073327"/>
            <a:ext cx="1713904" cy="1609976"/>
          </a:xfrm>
          <a:custGeom>
            <a:avLst/>
            <a:gdLst/>
            <a:ahLst/>
            <a:cxnLst/>
            <a:rect l="l" t="t" r="r" b="b"/>
            <a:pathLst>
              <a:path w="1713904" h="1609976">
                <a:moveTo>
                  <a:pt x="0" y="0"/>
                </a:moveTo>
                <a:lnTo>
                  <a:pt x="1713904" y="0"/>
                </a:lnTo>
                <a:lnTo>
                  <a:pt x="1713904" y="1609976"/>
                </a:lnTo>
                <a:lnTo>
                  <a:pt x="0" y="160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97989" y="480645"/>
            <a:ext cx="2847221" cy="2494878"/>
          </a:xfrm>
          <a:custGeom>
            <a:avLst/>
            <a:gdLst/>
            <a:ahLst/>
            <a:cxnLst/>
            <a:rect l="l" t="t" r="r" b="b"/>
            <a:pathLst>
              <a:path w="2847221" h="2494878">
                <a:moveTo>
                  <a:pt x="0" y="0"/>
                </a:moveTo>
                <a:lnTo>
                  <a:pt x="2847221" y="0"/>
                </a:lnTo>
                <a:lnTo>
                  <a:pt x="2847221" y="2494878"/>
                </a:lnTo>
                <a:lnTo>
                  <a:pt x="0" y="2494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840497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0458" y="-1536686"/>
            <a:ext cx="20008871" cy="3001331"/>
          </a:xfrm>
          <a:custGeom>
            <a:avLst/>
            <a:gdLst/>
            <a:ahLst/>
            <a:cxnLst/>
            <a:rect l="l" t="t" r="r" b="b"/>
            <a:pathLst>
              <a:path w="20008871" h="3001331">
                <a:moveTo>
                  <a:pt x="0" y="0"/>
                </a:moveTo>
                <a:lnTo>
                  <a:pt x="20008871" y="0"/>
                </a:lnTo>
                <a:lnTo>
                  <a:pt x="20008871" y="3001330"/>
                </a:lnTo>
                <a:lnTo>
                  <a:pt x="0" y="300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642714" flipH="1">
            <a:off x="8678746" y="-1147175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0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0" y="3861697"/>
                </a:lnTo>
                <a:lnTo>
                  <a:pt x="330175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272154" y="808658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039BA11-4FC3-66F5-92C5-440C83A92E35}"/>
              </a:ext>
            </a:extLst>
          </p:cNvPr>
          <p:cNvSpPr txBox="1"/>
          <p:nvPr/>
        </p:nvSpPr>
        <p:spPr>
          <a:xfrm>
            <a:off x="1028700" y="1095375"/>
            <a:ext cx="8859422" cy="2334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38"/>
              </a:lnSpc>
            </a:pP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Novelty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Significance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6000" b="1" dirty="0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6000" b="1" dirty="0" err="1">
                <a:solidFill>
                  <a:srgbClr val="793905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Contribution</a:t>
            </a:r>
            <a:endParaRPr lang="en-US" sz="6000" dirty="0">
              <a:solidFill>
                <a:srgbClr val="793905"/>
              </a:solidFill>
              <a:latin typeface="Times New Roman" panose="02020603050405020304" pitchFamily="18" charset="0"/>
              <a:ea typeface="Perandory"/>
              <a:cs typeface="Times New Roman" panose="02020603050405020304" pitchFamily="18" charset="0"/>
              <a:sym typeface="Perandory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DE1524A2-D5F2-2629-C358-680030EE3AC1}"/>
              </a:ext>
            </a:extLst>
          </p:cNvPr>
          <p:cNvSpPr txBox="1"/>
          <p:nvPr/>
        </p:nvSpPr>
        <p:spPr>
          <a:xfrm>
            <a:off x="304800" y="3857698"/>
            <a:ext cx="17678400" cy="64786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marR="137160" lvl="0" indent="-342900">
              <a:lnSpc>
                <a:spcPct val="87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Novelty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comprehensive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multi-perspective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exploration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Hadith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scholarship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in Indonesia.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Includes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historical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intricacies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learning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uniqueness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al-Bukhari's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study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Indonesia.</a:t>
            </a:r>
          </a:p>
          <a:p>
            <a:pPr marL="342900" marR="421005" lvl="0" indent="-342900">
              <a:lnSpc>
                <a:spcPct val="88000"/>
              </a:lnSpc>
              <a:spcBef>
                <a:spcPts val="10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Significance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increase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role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in Indonesian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society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provide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valuable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lessons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adaptation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religious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knowledge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culturally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diverse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dynamic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id-ID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Contributions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3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domains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cultural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adaptation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54219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272" y="-3258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5047" y="789114"/>
            <a:ext cx="6550933" cy="113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8"/>
              </a:lnSpc>
            </a:pPr>
            <a:r>
              <a:rPr lang="en-US" sz="7200" b="1" dirty="0">
                <a:solidFill>
                  <a:srgbClr val="6C3606"/>
                </a:solidFill>
                <a:latin typeface="Times New Roman" panose="02020603050405020304" pitchFamily="18" charset="0"/>
                <a:ea typeface="Perandory"/>
                <a:cs typeface="Times New Roman" panose="02020603050405020304" pitchFamily="18" charset="0"/>
                <a:sym typeface="Perandory"/>
              </a:rPr>
              <a:t>Conclusion</a:t>
            </a:r>
          </a:p>
        </p:txBody>
      </p:sp>
      <p:sp>
        <p:nvSpPr>
          <p:cNvPr id="4" name="Freeform 4"/>
          <p:cNvSpPr/>
          <p:nvPr/>
        </p:nvSpPr>
        <p:spPr>
          <a:xfrm>
            <a:off x="14545210" y="-1080806"/>
            <a:ext cx="4803203" cy="5617781"/>
          </a:xfrm>
          <a:custGeom>
            <a:avLst/>
            <a:gdLst/>
            <a:ahLst/>
            <a:cxnLst/>
            <a:rect l="l" t="t" r="r" b="b"/>
            <a:pathLst>
              <a:path w="4803203" h="5617781">
                <a:moveTo>
                  <a:pt x="0" y="0"/>
                </a:moveTo>
                <a:lnTo>
                  <a:pt x="4803203" y="0"/>
                </a:lnTo>
                <a:lnTo>
                  <a:pt x="4803203" y="5617781"/>
                </a:lnTo>
                <a:lnTo>
                  <a:pt x="0" y="5617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642714" flipH="1">
            <a:off x="7027853" y="-978911"/>
            <a:ext cx="3301751" cy="3861697"/>
          </a:xfrm>
          <a:custGeom>
            <a:avLst/>
            <a:gdLst/>
            <a:ahLst/>
            <a:cxnLst/>
            <a:rect l="l" t="t" r="r" b="b"/>
            <a:pathLst>
              <a:path w="3301751" h="3861697">
                <a:moveTo>
                  <a:pt x="3301751" y="0"/>
                </a:moveTo>
                <a:lnTo>
                  <a:pt x="0" y="0"/>
                </a:lnTo>
                <a:lnTo>
                  <a:pt x="0" y="3861697"/>
                </a:lnTo>
                <a:lnTo>
                  <a:pt x="3301751" y="3861697"/>
                </a:lnTo>
                <a:lnTo>
                  <a:pt x="330175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419100" y="1949358"/>
            <a:ext cx="19711316" cy="8373800"/>
            <a:chOff x="0" y="0"/>
            <a:chExt cx="5191458" cy="12672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91458" cy="1267271"/>
            </a:xfrm>
            <a:custGeom>
              <a:avLst/>
              <a:gdLst/>
              <a:ahLst/>
              <a:cxnLst/>
              <a:rect l="l" t="t" r="r" b="b"/>
              <a:pathLst>
                <a:path w="5191458" h="1267271">
                  <a:moveTo>
                    <a:pt x="0" y="0"/>
                  </a:moveTo>
                  <a:lnTo>
                    <a:pt x="5191458" y="0"/>
                  </a:lnTo>
                  <a:lnTo>
                    <a:pt x="5191458" y="1267271"/>
                  </a:lnTo>
                  <a:lnTo>
                    <a:pt x="0" y="1267271"/>
                  </a:lnTo>
                  <a:close/>
                </a:path>
              </a:pathLst>
            </a:custGeom>
            <a:solidFill>
              <a:srgbClr val="6C360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91458" cy="1305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9600" y="3138419"/>
            <a:ext cx="17678400" cy="740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276225" lvl="0" indent="-342900">
              <a:lnSpc>
                <a:spcPct val="87000"/>
              </a:lnSpc>
              <a:spcBef>
                <a:spcPts val="12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5275" algn="l"/>
              </a:tabLst>
            </a:pP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Sahih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-Bukhari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Indonesia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rich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historical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reflects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diverse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linguistic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cultural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educational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aspects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d-ID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country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276225" lvl="0" indent="-742950">
              <a:lnSpc>
                <a:spcPct val="87000"/>
              </a:lnSpc>
              <a:spcBef>
                <a:spcPts val="1210"/>
              </a:spcBef>
              <a:spcAft>
                <a:spcPts val="0"/>
              </a:spcAft>
              <a:buFont typeface="+mj-lt"/>
              <a:buAutoNum type="arabicPeriod"/>
              <a:tabLst>
                <a:tab pos="295275" algn="l"/>
              </a:tabLst>
            </a:pP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vernacularization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making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contexts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76225" lvl="0" indent="-742950">
              <a:lnSpc>
                <a:spcPct val="87000"/>
              </a:lnSpc>
              <a:spcBef>
                <a:spcPts val="1210"/>
              </a:spcBef>
              <a:spcAft>
                <a:spcPts val="0"/>
              </a:spcAft>
              <a:buFont typeface="+mj-lt"/>
              <a:buAutoNum type="arabicPeriod"/>
              <a:tabLst>
                <a:tab pos="295275" algn="l"/>
              </a:tabLst>
            </a:pP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genealogy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Sahih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 in 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madrasas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Indonesia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has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preserving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Islamic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enriching</a:t>
            </a:r>
            <a:r>
              <a:rPr lang="id-ID" sz="4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Indonesia.</a:t>
            </a:r>
            <a:endParaRPr lang="en-US" sz="4000" spc="-5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76225" lvl="0" indent="-742950">
              <a:lnSpc>
                <a:spcPct val="87000"/>
              </a:lnSpc>
              <a:spcBef>
                <a:spcPts val="1210"/>
              </a:spcBef>
              <a:spcAft>
                <a:spcPts val="0"/>
              </a:spcAft>
              <a:buFont typeface="+mj-lt"/>
              <a:buAutoNum type="arabicPeriod"/>
              <a:tabLst>
                <a:tab pos="295275" algn="l"/>
              </a:tabLst>
            </a:pP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Sahih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-Bukhari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Islamic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Indonesia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id-ID" sz="4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958"/>
              </a:lnSpc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Pathway Gothic One"/>
              <a:cs typeface="Times New Roman" panose="02020603050405020304" pitchFamily="18" charset="0"/>
              <a:sym typeface="Pathway Gothic On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888122" y="-1275125"/>
            <a:ext cx="4166447" cy="3913801"/>
          </a:xfrm>
          <a:custGeom>
            <a:avLst/>
            <a:gdLst/>
            <a:ahLst/>
            <a:cxnLst/>
            <a:rect l="l" t="t" r="r" b="b"/>
            <a:pathLst>
              <a:path w="4166447" h="3913801">
                <a:moveTo>
                  <a:pt x="0" y="0"/>
                </a:moveTo>
                <a:lnTo>
                  <a:pt x="4166447" y="0"/>
                </a:lnTo>
                <a:lnTo>
                  <a:pt x="4166447" y="3913801"/>
                </a:lnTo>
                <a:lnTo>
                  <a:pt x="0" y="3913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19100" y="-325889"/>
            <a:ext cx="2273056" cy="1991765"/>
          </a:xfrm>
          <a:custGeom>
            <a:avLst/>
            <a:gdLst/>
            <a:ahLst/>
            <a:cxnLst/>
            <a:rect l="l" t="t" r="r" b="b"/>
            <a:pathLst>
              <a:path w="2273056" h="1991765">
                <a:moveTo>
                  <a:pt x="0" y="0"/>
                </a:moveTo>
                <a:lnTo>
                  <a:pt x="2273056" y="0"/>
                </a:lnTo>
                <a:lnTo>
                  <a:pt x="2273056" y="1991765"/>
                </a:lnTo>
                <a:lnTo>
                  <a:pt x="0" y="199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1050</Words>
  <Application>Microsoft Office PowerPoint</Application>
  <PresentationFormat>Kustom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20" baseType="lpstr">
      <vt:lpstr>Times New Roman</vt:lpstr>
      <vt:lpstr>Symbol</vt:lpstr>
      <vt:lpstr>Arial</vt:lpstr>
      <vt:lpstr>Perandory</vt:lpstr>
      <vt:lpstr>Calibri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Coklat Krem Vintage Aesthetic Tugas Kelompok Presentasi</dc:title>
  <cp:lastModifiedBy>ASUS</cp:lastModifiedBy>
  <cp:revision>4</cp:revision>
  <dcterms:created xsi:type="dcterms:W3CDTF">2006-08-16T00:00:00Z</dcterms:created>
  <dcterms:modified xsi:type="dcterms:W3CDTF">2024-10-15T06:54:12Z</dcterms:modified>
  <dc:identifier>DAGTmX1J0TQ</dc:identifier>
</cp:coreProperties>
</file>