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05" r:id="rId3"/>
    <p:sldId id="299" r:id="rId4"/>
    <p:sldId id="315" r:id="rId5"/>
    <p:sldId id="310" r:id="rId6"/>
    <p:sldId id="311" r:id="rId7"/>
    <p:sldId id="312" r:id="rId8"/>
    <p:sldId id="306" r:id="rId9"/>
    <p:sldId id="313" r:id="rId10"/>
    <p:sldId id="314" r:id="rId11"/>
    <p:sldId id="307" r:id="rId12"/>
    <p:sldId id="309" r:id="rId13"/>
    <p:sldId id="308" r:id="rId14"/>
    <p:sldId id="301" r:id="rId15"/>
    <p:sldId id="303" r:id="rId16"/>
    <p:sldId id="31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57380-F95A-45AC-9E2D-2CA6C732331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B258E-2E07-4E68-8625-7B546F714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35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15EDE-366B-44DA-9F9D-AD14E7B93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976EB-993E-4668-AA06-D387478FE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16407-561F-4D93-BAFD-7FBDA55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8C2E9-2347-4306-A3F1-825E7ECB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F1DEA-D880-4BDD-8B3A-DBA00A3D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1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28124-81CC-4F4F-A03D-A09C76E1E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07865B-DB74-4D97-BEAA-27D44C07E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44F2-2493-43A8-8755-985F0C92D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046DD-6E32-488B-9BAB-20C031C18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D2107-3ED5-4393-AC6F-61BF8AD0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9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C4830A-F84B-46D9-BE4E-608965A00B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5A0A12-0601-4900-96FD-7945F8B67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796A1-E65A-45B4-BED9-220CEBD4E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D49DE-CADE-4F93-9B60-D603F9292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F6C34-D883-4E28-9B74-9622AD960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1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804EE-3A30-4290-937C-9B33C88DC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BC9A3-A9FF-4A13-A977-4078ECFB6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DBE57-462C-4DA0-9C69-2854C5B57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1A8E1-4A11-490F-854C-13E43A3FA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C7698-2098-40B2-8D04-9AB5BF322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7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B83AD-AA92-4F9A-B098-2F4F8D720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3EBE7-C0DE-424C-A225-B97EA5F95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A88F6-C47D-4170-8DD0-C0D320D9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56A0C-3160-4617-A3BD-A40E149A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7B58E-5CF8-41BB-94CA-6C8CDBD4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AF392-290D-463F-AB9B-82596986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EE34B-9094-424F-AB7A-DE9F71BFF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8EF69-4C60-4868-93C2-BBED9B540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85224-6059-48A2-9881-B4350517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9AF63-24C2-471D-8804-333F7C853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C896A-690E-419C-A3AF-D0028EDC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32EC3-82E9-4792-A0FF-18BA861A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E26A6-6FEE-4C6E-B7F8-12F929CB7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27E33-6731-49CF-9BD4-316F519B1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5AF554-23E6-4C5D-9875-74845B9C1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0DDE9D-9260-4A15-B84F-A5B681CC0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33B97-D09B-46F1-89E8-736F022BD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1597B1-FD0A-4B2E-9425-C209BC54A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498830-FA98-4921-BE31-138D8E2EE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2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4F85E-0D81-4312-9D22-3442A7632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81C9E0-3ED4-44D0-AC7A-82D53ACD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CD5610-48E4-4440-8A0E-E0015E386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6502F-0468-461B-ABE0-64A6F59A1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7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10247E-1F65-4FC1-B31B-6C0A05F38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3653C-B3D9-4174-8B40-9B2286562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D6EDB-737A-40AF-BF1B-A8C0150F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4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6C735-A8D2-4842-AF50-6AEF8C4FD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F0C59-AC01-499D-AED5-D18665F76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C9D3A-A008-45F8-83E5-7A8F870E1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98422-5BEB-4ADB-A985-BC2C39BBB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E4639-2B57-47FA-8DC9-1BB7FAA67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C1CF5-5C4D-45C2-985F-91D08320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3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34A41-E435-492A-BACF-20FD4AFBD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090DDE-F143-453E-92D7-16DEE29252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DB5E5-81B0-403E-9AA3-42EC1B4B4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C45FD-94D1-43F3-B3C2-26C5493E8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9F773-5F09-4307-9058-47F85B57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3BC58-939E-4658-8C87-3DBF469E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4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5E3C3-1B56-421A-B0E2-B0FEA752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0A6F6-D6E3-4435-A5BD-69CF89BD5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32DD3-4674-481C-BB2C-C82B507C1D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2CDF0-02A6-413A-ACC6-8B4C9178F8B6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D8ACC-D144-4A03-8A98-5A4A7BA21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FC554-18B4-42C4-8058-1266A1898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4FEF1-552E-4590-BFEF-F2D9BDD84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9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11040" y="2590800"/>
            <a:ext cx="2540000" cy="1946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FC2F56-25DE-4E4E-A693-E2CB4D46C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900" y="4829175"/>
            <a:ext cx="3797300" cy="7048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16336B4-267E-42DF-BD04-D0BC545FF6EB}"/>
              </a:ext>
            </a:extLst>
          </p:cNvPr>
          <p:cNvSpPr/>
          <p:nvPr/>
        </p:nvSpPr>
        <p:spPr>
          <a:xfrm>
            <a:off x="4267201" y="4544566"/>
            <a:ext cx="299473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Oleh :</a:t>
            </a:r>
            <a:br>
              <a:rPr lang="id-ID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en-US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NUR EFENDI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92A91A-D914-4A73-B808-1B057F075DED}"/>
              </a:ext>
            </a:extLst>
          </p:cNvPr>
          <p:cNvSpPr/>
          <p:nvPr/>
        </p:nvSpPr>
        <p:spPr>
          <a:xfrm>
            <a:off x="2560321" y="274320"/>
            <a:ext cx="6695439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PENDIDIKAN INKLUSIF </a:t>
            </a:r>
          </a:p>
          <a:p>
            <a:pPr algn="ctr"/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MATA PELAJARAN </a:t>
            </a:r>
          </a:p>
          <a:p>
            <a:pPr algn="ctr"/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PENDIDIKAN AGAMA ISLAM </a:t>
            </a:r>
          </a:p>
          <a:p>
            <a:pPr algn="ctr"/>
            <a:endParaRPr lang="en-US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84402D-AB7B-41C0-AE60-94BA41D3D497}"/>
              </a:ext>
            </a:extLst>
          </p:cNvPr>
          <p:cNvSpPr/>
          <p:nvPr/>
        </p:nvSpPr>
        <p:spPr>
          <a:xfrm>
            <a:off x="2560321" y="5382766"/>
            <a:ext cx="635648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sv-SE" sz="2000" b="1" dirty="0">
                <a:ln/>
                <a:solidFill>
                  <a:srgbClr val="002060"/>
                </a:solidFill>
              </a:rPr>
              <a:t>Uiniversitas Islam Negeri UIN) </a:t>
            </a:r>
          </a:p>
          <a:p>
            <a:pPr algn="ctr"/>
            <a:r>
              <a:rPr lang="sv-SE" sz="2000" b="1" dirty="0">
                <a:ln/>
                <a:solidFill>
                  <a:srgbClr val="002060"/>
                </a:solidFill>
              </a:rPr>
              <a:t>Sayyid Ali Rahmatullah</a:t>
            </a:r>
          </a:p>
          <a:p>
            <a:pPr algn="ctr"/>
            <a:r>
              <a:rPr lang="sv-SE" sz="2000" b="1" dirty="0">
                <a:ln/>
                <a:solidFill>
                  <a:srgbClr val="002060"/>
                </a:solidFill>
              </a:rPr>
              <a:t>Tulungagung Jawa Timur</a:t>
            </a:r>
            <a:endParaRPr lang="en-US" sz="2000" b="1" dirty="0">
              <a:ln/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56AAD4E-80BC-3A26-94F5-45E9FA909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Jenis</a:t>
            </a:r>
            <a:r>
              <a:rPr lang="en-US" b="1" dirty="0"/>
              <a:t> Anak </a:t>
            </a:r>
            <a:r>
              <a:rPr lang="en-US" b="1" dirty="0" err="1"/>
              <a:t>Berkebutuhan</a:t>
            </a:r>
            <a:r>
              <a:rPr lang="en-US" b="1" dirty="0"/>
              <a:t> </a:t>
            </a:r>
            <a:r>
              <a:rPr lang="en-US" b="1" dirty="0" err="1"/>
              <a:t>Khusus</a:t>
            </a:r>
            <a:endParaRPr lang="en-ID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0C47177-B8F4-DF57-4451-58EDC21BD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Tuna Netra/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bs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melihat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Tuna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rungu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bis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mendengar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Tuna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grahita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keterbelakangan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mental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Tuna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daksa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/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cacat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menetap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pd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alat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gerak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Tuna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Laras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anak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kesulitan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menyesuaikan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diri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Autisme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mengalami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kelainan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tumbuh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kembang</a:t>
            </a:r>
            <a:r>
              <a:rPr lang="en-ID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yang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ditandai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adanya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kontak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orang lain dan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asyik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dunianya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sendiri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74030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0F2D618-A3E7-507D-44EA-368B42ADA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 dirty="0" err="1"/>
              <a:t>Kurikulum</a:t>
            </a:r>
            <a:endParaRPr lang="en-ID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87247307-4B39-85B6-5DBA-F9B566278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en-US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Duplikasi</a:t>
            </a:r>
            <a:endParaRPr lang="en-ID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buNone/>
            </a:pPr>
            <a:r>
              <a:rPr lang="en-US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Modifikasi</a:t>
            </a:r>
            <a:endParaRPr lang="en-ID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buNone/>
            </a:pPr>
            <a:r>
              <a:rPr lang="en-US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Substitusi</a:t>
            </a:r>
            <a:endParaRPr lang="en-ID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buNone/>
            </a:pPr>
            <a:r>
              <a:rPr lang="en-US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Omisi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93489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DC4598F-68DC-BEBC-EAC2-A6774CF60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PENDIDIK</a:t>
            </a:r>
            <a:endParaRPr lang="en-ID" sz="6600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D33AEC5-4222-74ED-F02F-A86234893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 err="1">
                <a:effectLst/>
                <a:ea typeface="Times New Roman" panose="02020603050405020304" pitchFamily="18" charset="0"/>
              </a:rPr>
              <a:t>Konsep</a:t>
            </a:r>
            <a:r>
              <a:rPr lang="en-US" sz="4800" dirty="0">
                <a:effectLst/>
                <a:ea typeface="Times New Roman" panose="02020603050405020304" pitchFamily="18" charset="0"/>
              </a:rPr>
              <a:t> guru</a:t>
            </a:r>
            <a:endParaRPr lang="en-ID" sz="4800" dirty="0">
              <a:effectLst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dirty="0" err="1">
                <a:effectLst/>
                <a:ea typeface="Times New Roman" panose="02020603050405020304" pitchFamily="18" charset="0"/>
              </a:rPr>
              <a:t>Faktor</a:t>
            </a:r>
            <a:r>
              <a:rPr lang="en-US" sz="4800" dirty="0">
                <a:effectLst/>
                <a:ea typeface="Times New Roman" panose="02020603050405020304" pitchFamily="18" charset="0"/>
              </a:rPr>
              <a:t> guru </a:t>
            </a:r>
            <a:r>
              <a:rPr lang="en-US" sz="48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4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ea typeface="Times New Roman" panose="02020603050405020304" pitchFamily="18" charset="0"/>
              </a:rPr>
              <a:t>berbagai</a:t>
            </a:r>
            <a:r>
              <a:rPr lang="en-US" sz="4800" dirty="0">
                <a:effectLst/>
                <a:ea typeface="Times New Roman" panose="02020603050405020304" pitchFamily="18" charset="0"/>
              </a:rPr>
              <a:t> variable, gender.</a:t>
            </a:r>
            <a:endParaRPr lang="en-ID" sz="6600" dirty="0">
              <a:effectLst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14057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D591DF55-9B4E-B396-18BC-9E30EE1DB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 dirty="0"/>
              <a:t>EVALUASI</a:t>
            </a:r>
            <a:endParaRPr lang="en-ID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F81B8F05-E9C1-6145-FC91-042C859E7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evaluasi</a:t>
            </a:r>
            <a:endParaRPr lang="en-ID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Bentuk</a:t>
            </a:r>
            <a:r>
              <a:rPr lang="en-US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pelaporan</a:t>
            </a:r>
            <a:endParaRPr lang="en-ID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Bentuk</a:t>
            </a:r>
            <a:r>
              <a:rPr lang="en-US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ijazah</a:t>
            </a:r>
          </a:p>
          <a:p>
            <a:pPr marL="0" indent="0" algn="ctr">
              <a:buNone/>
            </a:pPr>
            <a:r>
              <a:rPr lang="en-US" sz="4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Peluang</a:t>
            </a:r>
            <a:r>
              <a:rPr lang="en-US" sz="4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Kerja</a:t>
            </a:r>
            <a:endParaRPr lang="en-ID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99298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D47FD0D-A537-4B7C-3827-33D09AC3E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/>
              <a:t>PENUTUP</a:t>
            </a:r>
            <a:endParaRPr lang="en-ID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12866F65-2327-C70B-A16D-D72772E87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uraian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Pendidikan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inklusif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khususnya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Pelajaran Pendidikan Agama Islam</a:t>
            </a:r>
          </a:p>
          <a:p>
            <a:pPr marL="0" indent="0" algn="ctr">
              <a:buNone/>
            </a:pP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memerlukan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Pendidikan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agams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Islam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apapaun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jenjang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apapaun</a:t>
            </a:r>
            <a:endParaRPr lang="en-US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Belum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tersedianya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tenaga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Pendidikan PAI yang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formal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lulusan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sarjana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disediakan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Lembaga Negeri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swasta</a:t>
            </a:r>
            <a:endParaRPr lang="en-US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D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23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594238D-466C-FB6D-64B3-DDE7440F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err="1"/>
              <a:t>Rekomendasi</a:t>
            </a:r>
            <a:endParaRPr lang="en-ID" sz="5400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6FEFEFB-425A-E6F7-AA8D-97361DED8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 err="1"/>
              <a:t>Bagi</a:t>
            </a:r>
            <a:r>
              <a:rPr lang="en-US" sz="3600" dirty="0"/>
              <a:t> Kementerian Agama </a:t>
            </a:r>
            <a:r>
              <a:rPr lang="en-US" sz="3600" dirty="0" err="1"/>
              <a:t>Cq</a:t>
            </a:r>
            <a:r>
              <a:rPr lang="en-US" sz="3600" dirty="0"/>
              <a:t>, </a:t>
            </a:r>
            <a:r>
              <a:rPr lang="en-US" sz="3600" dirty="0" err="1"/>
              <a:t>Direkturat</a:t>
            </a:r>
            <a:r>
              <a:rPr lang="en-US" sz="3600" dirty="0"/>
              <a:t> Pendidikan Tinggi Agama Islam </a:t>
            </a:r>
            <a:r>
              <a:rPr lang="en-US" sz="3600" dirty="0" err="1"/>
              <a:t>hendaknya</a:t>
            </a:r>
            <a:r>
              <a:rPr lang="en-US" sz="3600" dirty="0"/>
              <a:t> </a:t>
            </a:r>
            <a:r>
              <a:rPr lang="en-US" sz="3600" dirty="0" err="1"/>
              <a:t>menyediakan</a:t>
            </a:r>
            <a:r>
              <a:rPr lang="en-US" sz="3600" dirty="0"/>
              <a:t> Program </a:t>
            </a:r>
            <a:r>
              <a:rPr lang="en-US" sz="3600" dirty="0" err="1"/>
              <a:t>studi</a:t>
            </a:r>
            <a:r>
              <a:rPr lang="en-US" sz="3600" dirty="0"/>
              <a:t> </a:t>
            </a:r>
            <a:r>
              <a:rPr lang="en-US" sz="3600" dirty="0" err="1"/>
              <a:t>calon</a:t>
            </a:r>
            <a:r>
              <a:rPr lang="en-US" sz="3600" dirty="0"/>
              <a:t> </a:t>
            </a:r>
            <a:r>
              <a:rPr lang="en-US" sz="3600" dirty="0" err="1"/>
              <a:t>tenaga</a:t>
            </a:r>
            <a:r>
              <a:rPr lang="en-US" sz="3600" dirty="0"/>
              <a:t> </a:t>
            </a:r>
            <a:r>
              <a:rPr lang="en-US" sz="3600" dirty="0" err="1"/>
              <a:t>pendidik</a:t>
            </a:r>
            <a:r>
              <a:rPr lang="en-US" sz="3600" dirty="0"/>
              <a:t> yang </a:t>
            </a:r>
            <a:r>
              <a:rPr lang="en-US" sz="3600" dirty="0" err="1"/>
              <a:t>ditempatkan</a:t>
            </a:r>
            <a:r>
              <a:rPr lang="en-US" sz="3600" dirty="0"/>
              <a:t> pada Lembaga yang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</a:t>
            </a:r>
            <a:r>
              <a:rPr lang="en-US" sz="3600" dirty="0" err="1"/>
              <a:t>berkebutuhan</a:t>
            </a:r>
            <a:r>
              <a:rPr lang="en-US" sz="3600" dirty="0"/>
              <a:t> </a:t>
            </a:r>
            <a:r>
              <a:rPr lang="en-US" sz="3600" dirty="0" err="1"/>
              <a:t>khsus</a:t>
            </a:r>
            <a:r>
              <a:rPr lang="en-US" sz="3600" dirty="0"/>
              <a:t>.</a:t>
            </a:r>
          </a:p>
          <a:p>
            <a:pPr marL="0" indent="0" algn="ctr">
              <a:buNone/>
            </a:pPr>
            <a:r>
              <a:rPr lang="en-US" sz="3600" dirty="0" err="1"/>
              <a:t>Setiap</a:t>
            </a:r>
            <a:r>
              <a:rPr lang="en-US" sz="3600" dirty="0"/>
              <a:t> UIN/IAIN/STAIN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prodi</a:t>
            </a:r>
            <a:r>
              <a:rPr lang="en-US" sz="3600" dirty="0"/>
              <a:t> pai yang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disiapkan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tenaga</a:t>
            </a:r>
            <a:r>
              <a:rPr lang="en-US" sz="3600" dirty="0"/>
              <a:t> </a:t>
            </a:r>
            <a:r>
              <a:rPr lang="en-US" sz="3600" dirty="0" err="1"/>
              <a:t>pendidik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siswa</a:t>
            </a:r>
            <a:r>
              <a:rPr lang="en-US" sz="3600" dirty="0"/>
              <a:t> yang </a:t>
            </a:r>
            <a:r>
              <a:rPr lang="en-US" sz="3600" dirty="0" err="1"/>
              <a:t>berkebutuhan</a:t>
            </a:r>
            <a:r>
              <a:rPr lang="en-US" sz="3600" dirty="0"/>
              <a:t> </a:t>
            </a:r>
            <a:r>
              <a:rPr lang="en-US" sz="3600" dirty="0" err="1"/>
              <a:t>khusus</a:t>
            </a:r>
            <a:r>
              <a:rPr lang="en-ID" sz="3600" dirty="0"/>
              <a:t>, </a:t>
            </a:r>
            <a:r>
              <a:rPr lang="en-ID" sz="3600" dirty="0" err="1"/>
              <a:t>baik</a:t>
            </a:r>
            <a:r>
              <a:rPr lang="en-ID" sz="3600" dirty="0"/>
              <a:t> </a:t>
            </a:r>
            <a:r>
              <a:rPr lang="en-ID" sz="3600" dirty="0" err="1"/>
              <a:t>ngajukan</a:t>
            </a:r>
            <a:r>
              <a:rPr lang="en-ID" sz="3600" dirty="0"/>
              <a:t> </a:t>
            </a:r>
            <a:r>
              <a:rPr lang="en-ID" sz="3600" dirty="0" err="1"/>
              <a:t>prodi</a:t>
            </a:r>
            <a:r>
              <a:rPr lang="en-ID" sz="3600" dirty="0"/>
              <a:t> </a:t>
            </a:r>
            <a:r>
              <a:rPr lang="en-ID" sz="3600" dirty="0" err="1"/>
              <a:t>atau</a:t>
            </a:r>
            <a:r>
              <a:rPr lang="en-ID" sz="3600" dirty="0"/>
              <a:t> </a:t>
            </a:r>
            <a:r>
              <a:rPr lang="en-ID" sz="3600" dirty="0" err="1"/>
              <a:t>langsung</a:t>
            </a:r>
            <a:r>
              <a:rPr lang="en-ID" sz="3600" dirty="0"/>
              <a:t> </a:t>
            </a:r>
            <a:r>
              <a:rPr lang="en-ID" sz="3600" dirty="0" err="1"/>
              <a:t>dipakaet</a:t>
            </a:r>
            <a:r>
              <a:rPr lang="en-ID" sz="3600" dirty="0"/>
              <a:t> oleh </a:t>
            </a:r>
            <a:r>
              <a:rPr lang="en-ID" sz="3600" dirty="0" err="1"/>
              <a:t>Kemenag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6654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01D63F6-6176-57A7-B8AE-9C985BECA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953702"/>
          </a:xfrm>
        </p:spPr>
        <p:txBody>
          <a:bodyPr/>
          <a:lstStyle/>
          <a:p>
            <a:pPr algn="ctr"/>
            <a:r>
              <a:rPr lang="en-US" dirty="0"/>
              <a:t>TERIMA KASIH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2645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FEB3ECD0-8825-86CE-68D8-70A81C2ED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LATAR BELAKANG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DF35393-4045-E976-5A79-C0D9106AB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hak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seluruh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warga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negara Indonesia,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baik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normal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maupun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memiliki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kebutuhan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khusus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algn="ctr"/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Pemerintah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memfasilitasi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rakyatnya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mendapatkan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pelayanan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secara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merata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</a:t>
            </a:r>
          </a:p>
          <a:p>
            <a:pPr algn="ctr"/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Demikian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juga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anak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didik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yang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memiliki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kebutuhan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khusus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luput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perhatian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pemerintah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62662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27ADB572-8A25-87C0-4B54-D9AF629D8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5323"/>
            <a:ext cx="9144000" cy="950277"/>
          </a:xfrm>
        </p:spPr>
        <p:txBody>
          <a:bodyPr/>
          <a:lstStyle/>
          <a:p>
            <a:r>
              <a:rPr lang="en-US" dirty="0"/>
              <a:t>Dasar Hukum </a:t>
            </a:r>
            <a:endParaRPr lang="en-ID" dirty="0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2693BE67-3A65-6B31-D2A4-5B144811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4480"/>
            <a:ext cx="9144000" cy="2433320"/>
          </a:xfrm>
        </p:spPr>
        <p:txBody>
          <a:bodyPr>
            <a:normAutofit fontScale="47500" lnSpcReduction="20000"/>
          </a:bodyPr>
          <a:lstStyle/>
          <a:p>
            <a:r>
              <a:rPr lang="en-US" sz="5000" dirty="0"/>
              <a:t>1. UUD 1945 Pasal  31</a:t>
            </a:r>
          </a:p>
          <a:p>
            <a:r>
              <a:rPr lang="en-US" sz="5000" dirty="0"/>
              <a:t>a. </a:t>
            </a:r>
            <a:r>
              <a:rPr lang="en-US" sz="5000" dirty="0" err="1"/>
              <a:t>Tiap-tiap</a:t>
            </a:r>
            <a:r>
              <a:rPr lang="en-US" sz="5000" dirty="0"/>
              <a:t> </a:t>
            </a:r>
            <a:r>
              <a:rPr lang="en-US" sz="5000" dirty="0" err="1"/>
              <a:t>warga</a:t>
            </a:r>
            <a:r>
              <a:rPr lang="en-US" sz="5000" dirty="0"/>
              <a:t> negara </a:t>
            </a:r>
            <a:r>
              <a:rPr lang="en-US" sz="5000" dirty="0" err="1"/>
              <a:t>berhak</a:t>
            </a:r>
            <a:r>
              <a:rPr lang="en-US" sz="5000" dirty="0"/>
              <a:t> </a:t>
            </a:r>
            <a:r>
              <a:rPr lang="en-US" sz="5000" dirty="0" err="1"/>
              <a:t>mendapat</a:t>
            </a:r>
            <a:r>
              <a:rPr lang="en-US" sz="5000" dirty="0"/>
              <a:t> </a:t>
            </a:r>
            <a:r>
              <a:rPr lang="en-US" sz="5000" dirty="0" err="1"/>
              <a:t>pengajaran</a:t>
            </a:r>
            <a:r>
              <a:rPr lang="en-US" sz="5000" dirty="0"/>
              <a:t>.</a:t>
            </a:r>
          </a:p>
          <a:p>
            <a:r>
              <a:rPr lang="en-US" sz="5000" dirty="0"/>
              <a:t>b. </a:t>
            </a:r>
            <a:r>
              <a:rPr lang="en-US" sz="5000" dirty="0" err="1"/>
              <a:t>Pemerintah</a:t>
            </a:r>
            <a:r>
              <a:rPr lang="en-US" sz="5000" dirty="0"/>
              <a:t> </a:t>
            </a:r>
            <a:r>
              <a:rPr lang="en-US" sz="5000" dirty="0" err="1"/>
              <a:t>mengusahakan</a:t>
            </a:r>
            <a:r>
              <a:rPr lang="en-US" sz="5000" dirty="0"/>
              <a:t> dan </a:t>
            </a:r>
            <a:r>
              <a:rPr lang="en-US" sz="5000" dirty="0" err="1"/>
              <a:t>menyelenggarakan</a:t>
            </a:r>
            <a:r>
              <a:rPr lang="en-US" sz="5000" dirty="0"/>
              <a:t> </a:t>
            </a:r>
            <a:r>
              <a:rPr lang="en-US" sz="5000" dirty="0" err="1"/>
              <a:t>satu</a:t>
            </a:r>
            <a:r>
              <a:rPr lang="en-US" sz="5000" dirty="0"/>
              <a:t> </a:t>
            </a:r>
            <a:r>
              <a:rPr lang="en-US" sz="5000" dirty="0" err="1"/>
              <a:t>sistem</a:t>
            </a:r>
            <a:r>
              <a:rPr lang="en-US" sz="5000" dirty="0"/>
              <a:t> </a:t>
            </a:r>
            <a:r>
              <a:rPr lang="en-US" sz="5000" dirty="0" err="1"/>
              <a:t>pengajaran</a:t>
            </a:r>
            <a:r>
              <a:rPr lang="en-US" sz="5000" dirty="0"/>
              <a:t> </a:t>
            </a:r>
            <a:r>
              <a:rPr lang="en-US" sz="5000" dirty="0" err="1"/>
              <a:t>nasional</a:t>
            </a:r>
            <a:r>
              <a:rPr lang="en-US" sz="5000" dirty="0"/>
              <a:t>, yang </a:t>
            </a:r>
            <a:r>
              <a:rPr lang="en-US" sz="5000" dirty="0" err="1"/>
              <a:t>diatur</a:t>
            </a:r>
            <a:r>
              <a:rPr lang="en-US" sz="5000" dirty="0"/>
              <a:t> </a:t>
            </a:r>
            <a:r>
              <a:rPr lang="en-US" sz="5000" dirty="0" err="1"/>
              <a:t>dengan</a:t>
            </a:r>
            <a:r>
              <a:rPr lang="en-US" sz="5000" dirty="0"/>
              <a:t> </a:t>
            </a:r>
            <a:r>
              <a:rPr lang="en-US" sz="5000" dirty="0" err="1"/>
              <a:t>undang-undang</a:t>
            </a:r>
            <a:r>
              <a:rPr lang="en-US" sz="5000" dirty="0"/>
              <a:t>. </a:t>
            </a:r>
          </a:p>
          <a:p>
            <a:r>
              <a:rPr lang="en-US" sz="5000" dirty="0"/>
              <a:t>2. UU </a:t>
            </a:r>
            <a:r>
              <a:rPr lang="en-US" sz="5000" dirty="0" err="1"/>
              <a:t>Sisdiknas</a:t>
            </a:r>
            <a:r>
              <a:rPr lang="en-US" sz="5000" dirty="0"/>
              <a:t> 2003 </a:t>
            </a:r>
            <a:r>
              <a:rPr lang="en-US" sz="5000" dirty="0" err="1"/>
              <a:t>pasal</a:t>
            </a:r>
            <a:r>
              <a:rPr lang="en-US" sz="5000" dirty="0"/>
              <a:t> 5 </a:t>
            </a:r>
            <a:r>
              <a:rPr lang="en-US" sz="5000" dirty="0" err="1"/>
              <a:t>ayat</a:t>
            </a:r>
            <a:r>
              <a:rPr lang="en-US" sz="5000" dirty="0"/>
              <a:t> 1:</a:t>
            </a:r>
          </a:p>
          <a:p>
            <a:r>
              <a:rPr lang="en-US" sz="5000" dirty="0" err="1"/>
              <a:t>Setiap</a:t>
            </a:r>
            <a:r>
              <a:rPr lang="en-US" sz="5000" dirty="0"/>
              <a:t> </a:t>
            </a:r>
            <a:r>
              <a:rPr lang="en-US" sz="5000" dirty="0" err="1"/>
              <a:t>warga</a:t>
            </a:r>
            <a:r>
              <a:rPr lang="en-US" sz="5000" dirty="0"/>
              <a:t> negara </a:t>
            </a:r>
            <a:r>
              <a:rPr lang="en-US" sz="5000" dirty="0" err="1"/>
              <a:t>mempunyai</a:t>
            </a:r>
            <a:r>
              <a:rPr lang="en-US" sz="5000" dirty="0"/>
              <a:t> </a:t>
            </a:r>
            <a:r>
              <a:rPr lang="en-US" sz="5000" dirty="0" err="1"/>
              <a:t>hak</a:t>
            </a:r>
            <a:r>
              <a:rPr lang="en-US" sz="5000" dirty="0"/>
              <a:t> yang </a:t>
            </a:r>
            <a:r>
              <a:rPr lang="en-US" sz="5000" dirty="0" err="1"/>
              <a:t>sama</a:t>
            </a:r>
            <a:r>
              <a:rPr lang="en-US" sz="5000" dirty="0"/>
              <a:t> </a:t>
            </a:r>
            <a:r>
              <a:rPr lang="en-US" sz="5000" dirty="0" err="1"/>
              <a:t>untuk</a:t>
            </a:r>
            <a:r>
              <a:rPr lang="en-US" sz="5000" dirty="0"/>
              <a:t> </a:t>
            </a:r>
            <a:r>
              <a:rPr lang="en-US" sz="5000" dirty="0" err="1"/>
              <a:t>memperoleh</a:t>
            </a:r>
            <a:r>
              <a:rPr lang="en-US" sz="5000" dirty="0"/>
              <a:t> </a:t>
            </a:r>
            <a:r>
              <a:rPr lang="en-US" sz="5000" dirty="0" err="1"/>
              <a:t>pendidikan</a:t>
            </a:r>
            <a:r>
              <a:rPr lang="en-US" sz="5000" dirty="0"/>
              <a:t> yang </a:t>
            </a:r>
            <a:r>
              <a:rPr lang="en-US" sz="5000" dirty="0" err="1"/>
              <a:t>bermutu</a:t>
            </a:r>
            <a:r>
              <a:rPr lang="en-US" sz="5000" dirty="0"/>
              <a:t>.</a:t>
            </a:r>
            <a:r>
              <a:rPr lang="en-US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46660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7109F85-3FC2-4A6E-BB32-52A8A140B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Tujuan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endidikan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Inklusif</a:t>
            </a:r>
            <a:endParaRPr lang="en-ID" sz="7200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8B928FA-702A-E1AD-3250-3A8B7290F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Memberikan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kesempatan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seluas-luasnya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kepada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semua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peserta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didik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memiliki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kelainan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Mewujudkan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penyelenggaraan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Pendidikanyang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menghargai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keanekaragaman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dan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diskriminatif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bagi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semua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peserta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didik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5400" dirty="0"/>
          </a:p>
        </p:txBody>
      </p:sp>
    </p:spTree>
    <p:extLst>
      <p:ext uri="{BB962C8B-B14F-4D97-AF65-F5344CB8AC3E}">
        <p14:creationId xmlns:p14="http://schemas.microsoft.com/office/powerpoint/2010/main" val="94174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DF803E0B-5721-A764-C39F-0382CED3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Pengertian</a:t>
            </a:r>
            <a:r>
              <a:rPr lang="en-US" dirty="0"/>
              <a:t> Pendidikan </a:t>
            </a:r>
            <a:r>
              <a:rPr lang="en-US" dirty="0" err="1"/>
              <a:t>inklusif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DFE8AD2C-606B-623F-81D7-6B68D1A8A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inklusif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sistem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penyelenggaraan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memberikan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kesempatan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kepada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semua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peserta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didik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memiliki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kelainan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memiliki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potensi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kecerdasan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dan/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bakat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istimewa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mengikuti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satu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lingkungan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secara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bersama-sama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peserta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didik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umumnya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77615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C508EA43-49FE-25D2-FBAA-8DC40EB45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Prinsip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asar Pendidikan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inklusif</a:t>
            </a:r>
            <a:br>
              <a:rPr lang="en-ID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8F4478C-2D44-57F0-DE1C-624FD8B4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ctr">
              <a:lnSpc>
                <a:spcPct val="110000"/>
              </a:lnSpc>
              <a:buNone/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Mengakui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bahwa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semua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anak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belajar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lnSpc>
                <a:spcPct val="110000"/>
              </a:lnSpc>
              <a:buNone/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b.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Memungkinkan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struktur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sistem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dan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metodelogi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Pendidikan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memenuhi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kebutuhan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semua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anak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lnSpc>
                <a:spcPct val="110000"/>
              </a:lnSpc>
              <a:buNone/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Mengakui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menghargai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berbagai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perbedaan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diri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anak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usia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gender,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etnik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bahasa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kecacatan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lainlain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lnSpc>
                <a:spcPct val="110000"/>
              </a:lnSpc>
              <a:buNone/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d.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Merupakan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proses yang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dinamis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senantiasa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berkembang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sesuai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budaya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konteksnya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e.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Merupakan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bagian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strategi yang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lebih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luas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mempromosikan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masyarakat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inklusi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10000"/>
              </a:lnSpc>
            </a:pPr>
            <a:r>
              <a:rPr lang="en-US" sz="1900" dirty="0">
                <a:effectLst/>
                <a:ea typeface="Times New Roman" panose="02020603050405020304" pitchFamily="18" charset="0"/>
              </a:rPr>
              <a:t>(Hajar dan </a:t>
            </a:r>
            <a:r>
              <a:rPr lang="en-US" sz="1900" dirty="0" err="1">
                <a:effectLst/>
                <a:ea typeface="Times New Roman" panose="02020603050405020304" pitchFamily="18" charset="0"/>
              </a:rPr>
              <a:t>Mulyani</a:t>
            </a:r>
            <a:r>
              <a:rPr lang="en-US" sz="1900" dirty="0">
                <a:effectLst/>
                <a:ea typeface="Times New Roman" panose="02020603050405020304" pitchFamily="18" charset="0"/>
              </a:rPr>
              <a:t>: </a:t>
            </a:r>
            <a:r>
              <a:rPr lang="en-US" sz="1900" dirty="0" err="1">
                <a:effectLst/>
                <a:ea typeface="Times New Roman" panose="02020603050405020304" pitchFamily="18" charset="0"/>
              </a:rPr>
              <a:t>Jurnal</a:t>
            </a:r>
            <a:r>
              <a:rPr lang="en-US" sz="1900" dirty="0">
                <a:effectLst/>
                <a:ea typeface="Times New Roman" panose="02020603050405020304" pitchFamily="18" charset="0"/>
              </a:rPr>
              <a:t> Mitra </a:t>
            </a:r>
            <a:r>
              <a:rPr lang="en-US" sz="1900" dirty="0" err="1">
                <a:effectLst/>
                <a:ea typeface="Times New Roman" panose="02020603050405020304" pitchFamily="18" charset="0"/>
              </a:rPr>
              <a:t>Suara</a:t>
            </a:r>
            <a:r>
              <a:rPr lang="en-US" sz="1900" dirty="0">
                <a:effectLst/>
                <a:ea typeface="Times New Roman" panose="02020603050405020304" pitchFamily="18" charset="0"/>
              </a:rPr>
              <a:t> Ganesa, Vol 4/2 </a:t>
            </a:r>
            <a:r>
              <a:rPr lang="en-US" sz="1900" dirty="0" err="1">
                <a:effectLst/>
                <a:ea typeface="Times New Roman" panose="02020603050405020304" pitchFamily="18" charset="0"/>
              </a:rPr>
              <a:t>tahun</a:t>
            </a:r>
            <a:r>
              <a:rPr lang="en-US" sz="1900" dirty="0">
                <a:effectLst/>
                <a:ea typeface="Times New Roman" panose="02020603050405020304" pitchFamily="18" charset="0"/>
              </a:rPr>
              <a:t> 2017)</a:t>
            </a:r>
            <a:endParaRPr lang="en-ID" sz="1900" dirty="0"/>
          </a:p>
        </p:txBody>
      </p:sp>
    </p:spTree>
    <p:extLst>
      <p:ext uri="{BB962C8B-B14F-4D97-AF65-F5344CB8AC3E}">
        <p14:creationId xmlns:p14="http://schemas.microsoft.com/office/powerpoint/2010/main" val="1092594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73D972C-ACB5-F0D2-0C68-269A6AD16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Konsep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Pendidiakn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Inklusif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CB106546-9BD5-010C-D06F-5356DC4D0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Semua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anak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berhak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memperoleh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di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sekolah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b.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Sistem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fleksibel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responsif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Lingkungan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pendidikan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memupuk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kemampuan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ramah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d.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sekolah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menyeluruh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kolaborasi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antarmitra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60296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A676549-3D84-458C-6E91-912ED7FA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Pendidikan </a:t>
            </a:r>
            <a:r>
              <a:rPr lang="en-US" dirty="0" err="1"/>
              <a:t>inklusif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DBFED1CE-FCDF-1CBF-AB59-D36555AA2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Manajemen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Peserta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Didik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b.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Manajemen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Kurikulum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Manajemen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Tenaga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Kependidikan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d.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Manajemen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Sarana dan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Prasarana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e.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Manajemen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Keuangan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/Dana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f.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Manajemen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Lingkungan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Hubungan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Sekolah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Masyara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9439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E9BA85D6-03AF-70B9-7F30-9F1277F28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Model Pendidikan </a:t>
            </a:r>
            <a:r>
              <a:rPr lang="en-US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Inklusi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7EF950D8-D9AE-A57B-91F2-F0CBDEEF6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r>
              <a:rPr lang="en-US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Model </a:t>
            </a:r>
            <a:r>
              <a:rPr lang="en-US" sz="4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inklusi</a:t>
            </a:r>
            <a:r>
              <a:rPr lang="en-US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penuh</a:t>
            </a:r>
            <a:r>
              <a:rPr lang="en-US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(full inclusion). </a:t>
            </a:r>
            <a:endParaRPr lang="en-ID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ID" sz="6000" dirty="0"/>
          </a:p>
          <a:p>
            <a:pPr algn="ctr"/>
            <a:r>
              <a:rPr lang="en-US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Model </a:t>
            </a:r>
            <a:r>
              <a:rPr lang="en-US" sz="4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inklusi</a:t>
            </a:r>
            <a:r>
              <a:rPr lang="en-US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parsial</a:t>
            </a:r>
            <a:r>
              <a:rPr lang="en-US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(partial inclusion). </a:t>
            </a:r>
            <a:endParaRPr lang="en-ID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33202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576</Words>
  <Application>Microsoft Office PowerPoint</Application>
  <PresentationFormat>Layar Lebar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Presentasi PowerPoint</vt:lpstr>
      <vt:lpstr>LATAR BELAKANG</vt:lpstr>
      <vt:lpstr>Dasar Hukum </vt:lpstr>
      <vt:lpstr>Tujuan Pendidikan Inklusif</vt:lpstr>
      <vt:lpstr>Pengertian Pendidikan inklusif</vt:lpstr>
      <vt:lpstr>Prinsip Dasar Pendidikan inklusif </vt:lpstr>
      <vt:lpstr>Konsep Pendidiakn Inklusif</vt:lpstr>
      <vt:lpstr>Komponen Pendidikan inklusif</vt:lpstr>
      <vt:lpstr>Model Pendidikan Inklusi</vt:lpstr>
      <vt:lpstr>Jenis Anak Berkebutuhan Khusus</vt:lpstr>
      <vt:lpstr>Kurikulum</vt:lpstr>
      <vt:lpstr>PENDIDIK</vt:lpstr>
      <vt:lpstr>EVALUASI</vt:lpstr>
      <vt:lpstr>PENUTUP</vt:lpstr>
      <vt:lpstr>Rekomendasi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arri sugiantoro</dc:creator>
  <cp:lastModifiedBy>Lenovo V14</cp:lastModifiedBy>
  <cp:revision>63</cp:revision>
  <dcterms:created xsi:type="dcterms:W3CDTF">2023-11-17T14:38:50Z</dcterms:created>
  <dcterms:modified xsi:type="dcterms:W3CDTF">2024-10-13T23:10:46Z</dcterms:modified>
</cp:coreProperties>
</file>